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62" r:id="rId4"/>
    <p:sldId id="260" r:id="rId5"/>
    <p:sldId id="259" r:id="rId6"/>
    <p:sldId id="261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73820-CD72-4B06-8FEF-17F177955A4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FB33A-31B8-46A9-A1A1-3C38FE65E9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34025DB-6D50-4E41-B82B-6CCA1F5F96E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VY_62_INOVACE_02.01.03, daň z příjmu FO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zaměřen na daň z příjmu fyzických osob, vysvětluje pojmy osvobození od daně, vyčleňuje pět dílčích základů daně a dále vysvětluje postup úpravy základu daně a výpočet daňové povinnosti.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z příjmu fyzických osob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Osvobození od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 daně jsou osvobozeny např.: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Příjmy z prodeje rodinného domu či bytu, pokud v něm prodávající měl bydliště nejméně po dobu 2 let před prodejem.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Příjmy z prodeje movitých věcí. Toto osvobození se ale nevztahuje na příjmy z prodeje motorových vozidel, nepřesahuje-li doba mezi nabytím a prodejem 1 rok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Ceny ze soutěží a reklamního slosování, sportovních soutěží do 10.000,-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Příjem ve formě dávek nemocenského pojištění, důchodového pojištění, sociálních dávek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Příjem ve formě stipendia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Poplatníci daně a předmět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Poplatníky daně z příjmu fyzických osob jsou fyzické osoby.</a:t>
            </a:r>
          </a:p>
          <a:p>
            <a:r>
              <a:rPr lang="cs-CZ" dirty="0" smtClean="0"/>
              <a:t>Předmětem daně jsou: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Příjmy ze závislé činnosti (ze zaměstnání) - § 6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Příjmy z podnikání a jiné samostatné výdělečné činnosti - § 7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Příjmy z kapitálového majetku - § 8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Příjmy z nájmu - § 9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Ostatní příjmy - §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Dílčí základy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každý z výše uvedených pěti druhů příjmů se počítá tzv. </a:t>
            </a:r>
            <a:r>
              <a:rPr lang="cs-CZ" u="sng" dirty="0" smtClean="0"/>
              <a:t>dílčí základ daně</a:t>
            </a:r>
            <a:r>
              <a:rPr lang="cs-CZ" dirty="0" smtClean="0"/>
              <a:t>. Jejich výpočet je rozdílný pro každý druh příjmů.</a:t>
            </a:r>
          </a:p>
          <a:p>
            <a:r>
              <a:rPr lang="cs-CZ" u="sng" dirty="0" smtClean="0"/>
              <a:t>1. DZD ze závislé činnosti (tj. ze zaměstnání)</a:t>
            </a:r>
          </a:p>
          <a:p>
            <a:pPr>
              <a:buNone/>
            </a:pPr>
            <a:r>
              <a:rPr lang="cs-CZ" dirty="0" smtClean="0"/>
              <a:t>    DZD = hrubá mzda + zdravotní pojištění placené zaměstnavatelem (tj. 9% z hrubé mzdy) + sociální pojištění placené zaměstnavatelem (</a:t>
            </a:r>
            <a:r>
              <a:rPr lang="cs-CZ" dirty="0" err="1" smtClean="0"/>
              <a:t>tj</a:t>
            </a:r>
            <a:r>
              <a:rPr lang="cs-CZ" dirty="0" smtClean="0"/>
              <a:t> 25% z hrubé mzdy)</a:t>
            </a:r>
          </a:p>
          <a:p>
            <a:pPr>
              <a:buNone/>
            </a:pPr>
            <a:r>
              <a:rPr lang="cs-CZ" dirty="0" smtClean="0"/>
              <a:t>    DZD ze závislé činnosti je tedy tzv. </a:t>
            </a:r>
            <a:r>
              <a:rPr lang="cs-CZ" dirty="0" err="1" smtClean="0"/>
              <a:t>superhrubá</a:t>
            </a:r>
            <a:r>
              <a:rPr lang="cs-CZ" dirty="0" smtClean="0"/>
              <a:t> mzda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Dílčí základy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2. DZD z podnikání (ze samostatné činnosti)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DZD z podnikání = rozdíl mezi příjmy a výdaji (pokud podnikatel vede daňovou evidenci) nebo rozdíl mezi výnosy a náklady (pokud podnikatel vede účetnictví)</a:t>
            </a:r>
          </a:p>
          <a:p>
            <a:pPr>
              <a:buNone/>
            </a:pPr>
            <a:r>
              <a:rPr lang="cs-CZ" dirty="0" smtClean="0"/>
              <a:t>    Výdaje (příp. náklady) lze uplatnit dvěma způsoby</a:t>
            </a:r>
          </a:p>
          <a:p>
            <a:pPr>
              <a:buNone/>
            </a:pPr>
            <a:r>
              <a:rPr lang="cs-CZ" dirty="0" smtClean="0"/>
              <a:t>    a) skutečné výdaje (doložené účetními doklady)</a:t>
            </a:r>
          </a:p>
          <a:p>
            <a:pPr>
              <a:buNone/>
            </a:pPr>
            <a:r>
              <a:rPr lang="cs-CZ" dirty="0" smtClean="0"/>
              <a:t>    b) paušální výdaje – viz. § 7, odst. 7 (např. 80% </a:t>
            </a:r>
          </a:p>
          <a:p>
            <a:pPr>
              <a:buNone/>
            </a:pPr>
            <a:r>
              <a:rPr lang="cs-CZ" dirty="0" smtClean="0"/>
              <a:t>         z příjmů u zemědělců a řemeslných živností, 60%</a:t>
            </a:r>
          </a:p>
          <a:p>
            <a:pPr>
              <a:buNone/>
            </a:pPr>
            <a:r>
              <a:rPr lang="cs-CZ" dirty="0" smtClean="0"/>
              <a:t>         u ostatních živnostní)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Dílčí základy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3. DZD z kapitálového majetku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DZD = příjmy z kapitálového majetku (např. úroky na podnikatelském účtu)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4. DZD z nájmu (pronájmu)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DZD = příjmy z nájmu – související výdaje</a:t>
            </a:r>
          </a:p>
          <a:p>
            <a:pPr>
              <a:buNone/>
            </a:pPr>
            <a:r>
              <a:rPr lang="cs-CZ" dirty="0" smtClean="0"/>
              <a:t>     Výdaje lze opět uplatnit buď skutečně prokázané </a:t>
            </a:r>
          </a:p>
          <a:p>
            <a:pPr>
              <a:buNone/>
            </a:pPr>
            <a:r>
              <a:rPr lang="cs-CZ" dirty="0" smtClean="0"/>
              <a:t>     nebo paušální (30% z příjmů) – viz. § 9, odst.4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Dílčí základy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5. DZD z ostatních příjmů </a:t>
            </a:r>
            <a:r>
              <a:rPr lang="cs-CZ" dirty="0" smtClean="0"/>
              <a:t>(např. výhry nad limit osvobozený od daně, příjmy z prodeje domu, bytu či auta, pokud nejsou osvobozeny od daně)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DZD = příjmy – prokazatelně vynaložené výdaje</a:t>
            </a:r>
          </a:p>
          <a:p>
            <a:pPr>
              <a:buNone/>
            </a:pPr>
            <a:r>
              <a:rPr lang="cs-CZ" dirty="0" smtClean="0"/>
              <a:t>     ! význam mají pouze kladné hodnoty</a:t>
            </a:r>
          </a:p>
          <a:p>
            <a:pPr>
              <a:buNone/>
            </a:pPr>
            <a:r>
              <a:rPr lang="cs-CZ" dirty="0" smtClean="0"/>
              <a:t>     ! k zápornému číslu (tj. ztrátě) se nepřihlíží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Celkový základ daně a jeho nezdanitelné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Sečtením pěti DZD dostáváme celkový základ, který podle § 15 lze snížit o tzv.</a:t>
            </a:r>
            <a:r>
              <a:rPr lang="cs-CZ" u="sng" dirty="0" smtClean="0"/>
              <a:t> nezdanitelné části základu daně,</a:t>
            </a:r>
            <a:r>
              <a:rPr lang="cs-CZ" dirty="0" smtClean="0"/>
              <a:t> což jsou např.: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u="sng" dirty="0" smtClean="0"/>
              <a:t>Hodnota darů (nově tzv. bezúplatných plnění),</a:t>
            </a:r>
            <a:r>
              <a:rPr lang="cs-CZ" dirty="0" smtClean="0"/>
              <a:t> pokud splňují podmínky dle §15, odst. 1</a:t>
            </a:r>
          </a:p>
          <a:p>
            <a:pPr>
              <a:buNone/>
            </a:pPr>
            <a:r>
              <a:rPr lang="cs-CZ" dirty="0" smtClean="0"/>
              <a:t>    (např. komu – obcím, krajům, PO, polit. stranám,</a:t>
            </a:r>
          </a:p>
          <a:p>
            <a:pPr>
              <a:buNone/>
            </a:pPr>
            <a:r>
              <a:rPr lang="cs-CZ" dirty="0" smtClean="0"/>
              <a:t>     pro jaký účel – věda, vzdělání, výzkum, kultura, </a:t>
            </a:r>
          </a:p>
          <a:p>
            <a:pPr>
              <a:buNone/>
            </a:pPr>
            <a:r>
              <a:rPr lang="cs-CZ" dirty="0" smtClean="0"/>
              <a:t>                               školství, sport</a:t>
            </a:r>
          </a:p>
          <a:p>
            <a:pPr>
              <a:buNone/>
            </a:pPr>
            <a:r>
              <a:rPr lang="cs-CZ" dirty="0" smtClean="0"/>
              <a:t>     v jaké výši – min. 2% ze základu daně nebo 1.000,- Kč</a:t>
            </a:r>
          </a:p>
          <a:p>
            <a:pPr>
              <a:buNone/>
            </a:pPr>
            <a:r>
              <a:rPr lang="cs-CZ" dirty="0" smtClean="0"/>
              <a:t>                          max. lze odečíst 15% ze základu daně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Další nezdanitelné části základu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u="sng" dirty="0" smtClean="0"/>
              <a:t>Úroky z úvěru ze stavebního spoření nebo z hypotečního úvěru</a:t>
            </a:r>
            <a:r>
              <a:rPr lang="cs-CZ" dirty="0" smtClean="0"/>
              <a:t> na financování bytových potřeb (max. lze odečíst 300.000,- Kč) - § 15, odst. 3 a 4</a:t>
            </a:r>
          </a:p>
          <a:p>
            <a:pPr>
              <a:buFont typeface="Wingdings" pitchFamily="2" charset="2"/>
              <a:buChar char="v"/>
            </a:pPr>
            <a:r>
              <a:rPr lang="cs-CZ" u="sng" dirty="0" smtClean="0"/>
              <a:t>Příspěvek zaplacený poplatníkem na penzijní pojištění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(max. lze odečíst 12.000,- Kč, u připojištění se státním příspěvkem se zaplacené příspěvky poplatníka sníží o částku 12.000,- Kč) - § 15, odst. 6</a:t>
            </a:r>
          </a:p>
          <a:p>
            <a:pPr>
              <a:buFont typeface="Wingdings" pitchFamily="2" charset="2"/>
              <a:buChar char="v"/>
            </a:pPr>
            <a:r>
              <a:rPr lang="cs-CZ" u="sng" dirty="0" smtClean="0"/>
              <a:t>Zaplacené pojistné na soukromé životní pojištění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(max. lze odečíst 12.000,- Kč) - § 15, odst. 6</a:t>
            </a:r>
          </a:p>
          <a:p>
            <a:pPr>
              <a:buFont typeface="Wingdings" pitchFamily="2" charset="2"/>
              <a:buChar char="v"/>
            </a:pPr>
            <a:r>
              <a:rPr lang="cs-CZ" u="sng" dirty="0" smtClean="0"/>
              <a:t>Zaplacené odborové příspěvky (členové odborů)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(max. lze odečíst 3.000,- Kč) - § 15, odst. 7 </a:t>
            </a:r>
          </a:p>
          <a:p>
            <a:pPr>
              <a:buNone/>
            </a:pPr>
            <a:r>
              <a:rPr lang="cs-CZ" dirty="0" smtClean="0"/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Položky odčitatelné od základu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Přestavují další možnost, jak základ daně snížit. Jedná se např. o: </a:t>
            </a:r>
          </a:p>
          <a:p>
            <a:r>
              <a:rPr lang="cs-CZ" u="sng" dirty="0" smtClean="0"/>
              <a:t>Daňovou ztrátu</a:t>
            </a:r>
            <a:r>
              <a:rPr lang="cs-CZ" dirty="0" smtClean="0"/>
              <a:t> – pouze u podnikatelů, dle uvážení podnikatele (např. celou ztrátu najednou, každý rok stejnou část, každý rok jinou část), ale nejdéle v následujících 5 letech</a:t>
            </a:r>
          </a:p>
          <a:p>
            <a:r>
              <a:rPr lang="cs-CZ" u="sng" dirty="0" smtClean="0"/>
              <a:t>Odpočet na podporu výzkumu a vývoje</a:t>
            </a:r>
            <a:r>
              <a:rPr lang="cs-CZ" dirty="0" smtClean="0"/>
              <a:t> – také pouze u podnikatelů a je přesně stanoveno, co se za výzkum a vývoj považuje</a:t>
            </a:r>
          </a:p>
          <a:p>
            <a:r>
              <a:rPr lang="cs-CZ" u="sng" dirty="0" smtClean="0"/>
              <a:t>Odpočet na podporu odborného vzdělávání</a:t>
            </a:r>
            <a:r>
              <a:rPr lang="cs-CZ" dirty="0" smtClean="0"/>
              <a:t> – jen u podnikatelů a opět přesně upraveno zákonem</a:t>
            </a:r>
            <a:endParaRPr lang="cs-CZ" u="sng" dirty="0" smtClean="0"/>
          </a:p>
          <a:p>
            <a:endParaRPr lang="cs-CZ" dirty="0" smtClean="0"/>
          </a:p>
          <a:p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Výpočet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 odečtení jak nezdanitelných částí ZD, tak odčitatelných položek získáme </a:t>
            </a:r>
            <a:r>
              <a:rPr lang="cs-CZ" u="sng" dirty="0" smtClean="0"/>
              <a:t>upravený základ daně,</a:t>
            </a:r>
            <a:r>
              <a:rPr lang="cs-CZ" dirty="0" smtClean="0"/>
              <a:t> který se podle zákona zaokrouhluje na celé 100 Kč dolů a z něj počítáme daň. </a:t>
            </a:r>
          </a:p>
          <a:p>
            <a:r>
              <a:rPr lang="cs-CZ" dirty="0" smtClean="0"/>
              <a:t>Sazba daně z příjmu je 15%</a:t>
            </a:r>
          </a:p>
          <a:p>
            <a:r>
              <a:rPr lang="cs-CZ" dirty="0" smtClean="0"/>
              <a:t>Vypočítáním 15% z upraveného základu daně zjistíme daň</a:t>
            </a:r>
          </a:p>
          <a:p>
            <a:r>
              <a:rPr lang="cs-CZ" dirty="0" smtClean="0"/>
              <a:t>Nyní přichází poslední možnost, jak vypočítanou daň snížit a to jsou </a:t>
            </a:r>
            <a:r>
              <a:rPr lang="cs-CZ" u="sng" dirty="0" smtClean="0"/>
              <a:t>slevy na dani,</a:t>
            </a:r>
            <a:r>
              <a:rPr lang="cs-CZ" dirty="0" smtClean="0"/>
              <a:t> které lze rozdělit do dvou skupin:</a:t>
            </a:r>
          </a:p>
          <a:p>
            <a:r>
              <a:rPr lang="cs-CZ" dirty="0" smtClean="0"/>
              <a:t>a) slevy, které mohou uplatnit pouze podnikatelé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    b) slevy, které mohou (pokud splní podmínky) uplatnit všechny FO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Slevy na dani podle § 35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Tyto slevy mohou uplatnit pouze podnikající FO</a:t>
            </a:r>
          </a:p>
          <a:p>
            <a:r>
              <a:rPr lang="cs-CZ" dirty="0" smtClean="0"/>
              <a:t>Jedná se především o tyto dvě slevy:</a:t>
            </a:r>
          </a:p>
          <a:p>
            <a:r>
              <a:rPr lang="cs-CZ" dirty="0" smtClean="0"/>
              <a:t>a) částku 18.000,- Kč za každého zaměstnance se zdravotním postižením s výjimkou zaměstnance s těžším zdravotním postižením</a:t>
            </a:r>
          </a:p>
          <a:p>
            <a:r>
              <a:rPr lang="cs-CZ" dirty="0" smtClean="0"/>
              <a:t>b) částku 60.000,- za každého zaměstnance s těžším zdravotním postižením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Slevy na dani podle § 35ba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a) 24.840,- Kč na poplatníka (s výjimkou důchodců)</a:t>
            </a:r>
          </a:p>
          <a:p>
            <a:r>
              <a:rPr lang="cs-CZ" dirty="0" smtClean="0"/>
              <a:t>b) 24.840,- Kč na manželku (manžela) žijící s poplatníkem ve společné domácnosti, pokud nemá vlastní příjem (do něj se ale nepočítá mateřská dovolená ani rodičovský příspěvek) vyšší než 68.000,- Kč za daný rok. V případě, že je manželka (manžel) držitelem průkazu ZTP/P zvyšuje se částka na dvojnásobek.</a:t>
            </a:r>
          </a:p>
          <a:p>
            <a:r>
              <a:rPr lang="cs-CZ" dirty="0" smtClean="0"/>
              <a:t>c) 2.520,- Kč, pobírá-li poplatník invalidní důchod pro invaliditu 1. nebo 2. stupně</a:t>
            </a:r>
          </a:p>
          <a:p>
            <a:r>
              <a:rPr lang="cs-CZ" dirty="0" smtClean="0"/>
              <a:t>d) 5.040,- Kč, pobírali poplatník invalidní důchod pro invaliditu 3. stupně</a:t>
            </a:r>
          </a:p>
          <a:p>
            <a:r>
              <a:rPr lang="cs-CZ" dirty="0" smtClean="0"/>
              <a:t>e) 16.140,- Kč, je-li poplatník držitelem průkazu ZTP/P</a:t>
            </a:r>
          </a:p>
          <a:p>
            <a:r>
              <a:rPr lang="cs-CZ" dirty="0" smtClean="0"/>
              <a:t>f) 4.020,- Kč u poplatníka, který se soustavně připravuje na budoucí povolání studiem (do dovršení věku 26 let)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Sleva podle § 35c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Jedná se o tzv. </a:t>
            </a:r>
            <a:r>
              <a:rPr lang="cs-CZ" u="sng" dirty="0" smtClean="0"/>
              <a:t>daňové zvýhodnění na vyživované dítě</a:t>
            </a:r>
            <a:r>
              <a:rPr lang="cs-CZ" dirty="0" smtClean="0"/>
              <a:t>, žijící s poplatníkem ve společné domácnosti ve výši 13.404,- Kč ročně. </a:t>
            </a:r>
          </a:p>
          <a:p>
            <a:r>
              <a:rPr lang="cs-CZ" dirty="0" smtClean="0"/>
              <a:t>Za vyživované se považuje nezletilé dítě, zletilé dítě pokud studuje (do věku 26 let).</a:t>
            </a:r>
          </a:p>
          <a:p>
            <a:r>
              <a:rPr lang="cs-CZ" dirty="0" smtClean="0"/>
              <a:t>Je-li dítě držitelem průkazu ZTP/P částka daňového zvýhodnění se zvyšuje </a:t>
            </a:r>
            <a:r>
              <a:rPr lang="cs-CZ" smtClean="0"/>
              <a:t>na dvojnásobek.</a:t>
            </a:r>
            <a:endParaRPr lang="cs-CZ" dirty="0" smtClean="0"/>
          </a:p>
          <a:p>
            <a:r>
              <a:rPr lang="cs-CZ" dirty="0" smtClean="0"/>
              <a:t>Na jedno dítě může uplatňovat daňové zvýhodnění pouze jeden poplatník.</a:t>
            </a:r>
          </a:p>
          <a:p>
            <a:r>
              <a:rPr lang="cs-CZ" dirty="0" smtClean="0"/>
              <a:t>Poplatník o daňové zvýhodnění sníží daň (případně už sníženou podle § 35 a 35ba) a tím zjistí svoji </a:t>
            </a:r>
            <a:r>
              <a:rPr lang="cs-CZ" u="sng" dirty="0" smtClean="0"/>
              <a:t>daňovou povinnost.</a:t>
            </a:r>
            <a:endParaRPr lang="cs-CZ" dirty="0" smtClean="0"/>
          </a:p>
          <a:p>
            <a:r>
              <a:rPr lang="cs-CZ" dirty="0" smtClean="0"/>
              <a:t>Pokud by v dané fázi vyšlo záporné číslo jedná se tzv. </a:t>
            </a:r>
            <a:r>
              <a:rPr lang="cs-CZ" u="sng" dirty="0" smtClean="0"/>
              <a:t>daňový bonus,</a:t>
            </a:r>
            <a:r>
              <a:rPr lang="cs-CZ" dirty="0" smtClean="0"/>
              <a:t> který bude podrobně vysvětlen v dalším materiálu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1. Jmenujte čtyři příklady příjmů osvobozených od daně.</a:t>
            </a:r>
          </a:p>
          <a:p>
            <a:r>
              <a:rPr lang="cs-CZ" dirty="0" smtClean="0"/>
              <a:t>2. Uveďte všech pět dílčích základů daně a u každého z nich vysvětlete, jak se vypočítá.</a:t>
            </a:r>
          </a:p>
          <a:p>
            <a:r>
              <a:rPr lang="cs-CZ" dirty="0" smtClean="0"/>
              <a:t>3. Co víte o darech jako nezdanitelné části ZD?</a:t>
            </a:r>
          </a:p>
          <a:p>
            <a:r>
              <a:rPr lang="cs-CZ" dirty="0" smtClean="0"/>
              <a:t>4. Uveďte další dvě nezdanitelné části ZD.</a:t>
            </a:r>
          </a:p>
          <a:p>
            <a:r>
              <a:rPr lang="cs-CZ" dirty="0" smtClean="0"/>
              <a:t>5. Podnikatelé mají navíc možnost odečíst tzv. odčitatelné položky od ZD. Vysvětlete je.</a:t>
            </a:r>
          </a:p>
          <a:p>
            <a:r>
              <a:rPr lang="cs-CZ" dirty="0" smtClean="0"/>
              <a:t>6. Jaké dvě skupiny slev připadají v úvahu u FO?</a:t>
            </a:r>
          </a:p>
          <a:p>
            <a:r>
              <a:rPr lang="cs-CZ" dirty="0" smtClean="0"/>
              <a:t>7. Uveďte a vysvětlete čtyři ze slev, na něž mají nárok i nepodnikající FO.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586/1992 Sb., o daních z příjmu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133</TotalTime>
  <Words>1425</Words>
  <Application>Microsoft Office PowerPoint</Application>
  <PresentationFormat>Předvádění na obrazovce (4:3)</PresentationFormat>
  <Paragraphs>124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Snímek 1</vt:lpstr>
      <vt:lpstr>Anotace</vt:lpstr>
      <vt:lpstr>Daň z příjmu fyzických osob</vt:lpstr>
      <vt:lpstr>Osvobození od daně</vt:lpstr>
      <vt:lpstr>Poplatníci daně a předmět daně</vt:lpstr>
      <vt:lpstr>Dílčí základy daně</vt:lpstr>
      <vt:lpstr>Dílčí základy daně</vt:lpstr>
      <vt:lpstr>Dílčí základy daně</vt:lpstr>
      <vt:lpstr>Dílčí základy daně</vt:lpstr>
      <vt:lpstr>Celkový základ daně a jeho nezdanitelné části</vt:lpstr>
      <vt:lpstr>Další nezdanitelné části základu daně</vt:lpstr>
      <vt:lpstr>Položky odčitatelné od základu daně</vt:lpstr>
      <vt:lpstr>Výpočet daně</vt:lpstr>
      <vt:lpstr>Slevy na dani podle § 35</vt:lpstr>
      <vt:lpstr>Slevy na dani podle § 35ba </vt:lpstr>
      <vt:lpstr>Sleva podle § 35c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38</cp:revision>
  <dcterms:created xsi:type="dcterms:W3CDTF">2013-06-02T08:35:06Z</dcterms:created>
  <dcterms:modified xsi:type="dcterms:W3CDTF">2014-04-18T17:50:02Z</dcterms:modified>
</cp:coreProperties>
</file>