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4F59AE-0C99-481A-B9E9-ECFAB79338E1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6718B6-B4FD-4AEF-9651-94345105572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39E633-98F6-4EB1-896E-C6B5332DA6A4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54506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VY_62_INOVACE_02.01.04, výpočet daně z příjmu FO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Blanka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Kožíšková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pro 2.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OA (Daňová soustava)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Červen 2013 (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úprava leden 2014)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k výuce tematického celku „Daňová soustava v ČR“ včetně výpočtu daní.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teoretickou část, výkladové příklady i příklady k samostatnému řešení.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je zaměřen na řešení praktických příkladů na výpočet daně z příjmu fyzických osob. Obsahuje výkladový příklad a příklad pro samostatnou práci žáků.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Příklady na výpočet daně z příjmu fyzických osob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Zadání příkladu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Pan Novák podniká (předmětem podnikání je řemeslná živnost). Za daný rok činily jeho příjmy z podnikatelské činnosti 980.400,- Kč. Výdaje uplatní paušálem. Připsané úroky na podnikatelském účtu jsou 27,- Kč. Pan Novák dále pronajímal celý rok byt, který má po své matce, měsíční nájemné je 12.000,-, výdaje opět paušálem.</a:t>
            </a:r>
          </a:p>
          <a:p>
            <a:pPr>
              <a:buNone/>
            </a:pPr>
            <a:r>
              <a:rPr lang="cs-CZ" dirty="0" smtClean="0"/>
              <a:t>    Pan Novák uplatňuje slevu na poplatníka a dále daňové zvýhodnění na jedno dítě, na soukromé životní pojištění uhradil pojistné 17.300,-, a v letošním roce uplatní ½ loňské ztráty z podnikání, jejíž celková výše činí 24.230,-. </a:t>
            </a:r>
          </a:p>
          <a:p>
            <a:pPr>
              <a:buNone/>
            </a:pPr>
            <a:r>
              <a:rPr lang="cs-CZ" dirty="0" smtClean="0"/>
              <a:t>    Vypočítejte daňovou povinnost pana Nováka za daný rok.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 příkladu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DZD z podnikání  = příjmy – výdaje (paušál 80%)</a:t>
            </a:r>
          </a:p>
          <a:p>
            <a:pPr>
              <a:buNone/>
            </a:pPr>
            <a:r>
              <a:rPr lang="cs-CZ" dirty="0" smtClean="0"/>
              <a:t>                                   =  980.400  - 784.320 = 196.080 Kč</a:t>
            </a:r>
          </a:p>
          <a:p>
            <a:pPr>
              <a:buNone/>
            </a:pPr>
            <a:r>
              <a:rPr lang="cs-CZ" dirty="0" smtClean="0"/>
              <a:t>    DZD z pronájmu = příjmy – výdaje (paušál 30%)</a:t>
            </a:r>
          </a:p>
          <a:p>
            <a:pPr>
              <a:buNone/>
            </a:pPr>
            <a:r>
              <a:rPr lang="cs-CZ" dirty="0" smtClean="0"/>
              <a:t>                                  =  144.000 – 43.200 = 100.800 Kč</a:t>
            </a:r>
          </a:p>
          <a:p>
            <a:pPr>
              <a:buNone/>
            </a:pPr>
            <a:r>
              <a:rPr lang="cs-CZ" dirty="0" smtClean="0"/>
              <a:t>    DZD z kapitálového majetku = připsané úroky</a:t>
            </a:r>
          </a:p>
          <a:p>
            <a:pPr>
              <a:buNone/>
            </a:pPr>
            <a:r>
              <a:rPr lang="cs-CZ" dirty="0" smtClean="0"/>
              <a:t>                                                       = 27 Kč</a:t>
            </a:r>
          </a:p>
          <a:p>
            <a:pPr>
              <a:buNone/>
            </a:pPr>
            <a:r>
              <a:rPr lang="cs-CZ" dirty="0" smtClean="0"/>
              <a:t>      ---------------------------------------------------------</a:t>
            </a:r>
          </a:p>
          <a:p>
            <a:pPr>
              <a:buNone/>
            </a:pPr>
            <a:r>
              <a:rPr lang="cs-CZ" dirty="0" smtClean="0"/>
              <a:t>     Celkový základ daně                  296.907 Kč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Řešení příkladu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Celkový ZD                                  296.907 Kč</a:t>
            </a:r>
          </a:p>
          <a:p>
            <a:r>
              <a:rPr lang="cs-CZ" dirty="0" smtClean="0"/>
              <a:t>- </a:t>
            </a:r>
            <a:r>
              <a:rPr lang="cs-CZ" dirty="0" err="1" smtClean="0"/>
              <a:t>nezd</a:t>
            </a:r>
            <a:r>
              <a:rPr lang="cs-CZ" dirty="0" smtClean="0"/>
              <a:t>. části ZD (pojistné</a:t>
            </a:r>
          </a:p>
          <a:p>
            <a:pPr>
              <a:buNone/>
            </a:pPr>
            <a:r>
              <a:rPr lang="cs-CZ" dirty="0" smtClean="0"/>
              <a:t>      na životní pojištění, max.)       - 12.000 Kč</a:t>
            </a:r>
          </a:p>
          <a:p>
            <a:pPr>
              <a:buNone/>
            </a:pPr>
            <a:r>
              <a:rPr lang="cs-CZ" dirty="0" smtClean="0"/>
              <a:t>    - odčitatelné položky </a:t>
            </a:r>
          </a:p>
          <a:p>
            <a:pPr>
              <a:buNone/>
            </a:pPr>
            <a:r>
              <a:rPr lang="cs-CZ" dirty="0" smtClean="0"/>
              <a:t>      (1/2 loňské ztráty)                     - 12.115 Kč</a:t>
            </a:r>
          </a:p>
          <a:p>
            <a:pPr>
              <a:buNone/>
            </a:pPr>
            <a:r>
              <a:rPr lang="cs-CZ" dirty="0" smtClean="0"/>
              <a:t>--------------------------------------------------------</a:t>
            </a:r>
          </a:p>
          <a:p>
            <a:pPr>
              <a:buNone/>
            </a:pPr>
            <a:r>
              <a:rPr lang="cs-CZ" dirty="0" smtClean="0"/>
              <a:t>     Upravený ZD                              272.792 Kč</a:t>
            </a:r>
          </a:p>
          <a:p>
            <a:pPr>
              <a:buNone/>
            </a:pPr>
            <a:r>
              <a:rPr lang="cs-CZ" dirty="0" smtClean="0"/>
              <a:t>      zaokrouhlený ZD                      272.700 Kč</a:t>
            </a:r>
          </a:p>
          <a:p>
            <a:pPr>
              <a:buNone/>
            </a:pPr>
            <a:r>
              <a:rPr lang="cs-CZ" dirty="0" smtClean="0"/>
              <a:t>--------------------------------------------------------</a:t>
            </a:r>
          </a:p>
          <a:p>
            <a:pPr>
              <a:buNone/>
            </a:pPr>
            <a:r>
              <a:rPr lang="cs-CZ" dirty="0" smtClean="0"/>
              <a:t>     15% daň                                          40.905 Kč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 příkladu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Vypočítaná daň                                    40.905 Kč</a:t>
            </a:r>
          </a:p>
          <a:p>
            <a:pPr>
              <a:buNone/>
            </a:pPr>
            <a:r>
              <a:rPr lang="cs-CZ" dirty="0" smtClean="0"/>
              <a:t>    - sleva na poplatníka                         - 24.840 Kč</a:t>
            </a:r>
          </a:p>
          <a:p>
            <a:pPr>
              <a:buNone/>
            </a:pPr>
            <a:r>
              <a:rPr lang="cs-CZ" dirty="0" smtClean="0"/>
              <a:t>    - daň. zvýhodnění na 1 dítě              - 13.404 Kč</a:t>
            </a:r>
          </a:p>
          <a:p>
            <a:pPr>
              <a:buNone/>
            </a:pPr>
            <a:r>
              <a:rPr lang="cs-CZ" dirty="0" smtClean="0"/>
              <a:t>------------------------------------------------------------</a:t>
            </a:r>
          </a:p>
          <a:p>
            <a:pPr>
              <a:buNone/>
            </a:pPr>
            <a:r>
              <a:rPr lang="cs-CZ" dirty="0" smtClean="0"/>
              <a:t>    Daň po slevách                                      </a:t>
            </a:r>
            <a:r>
              <a:rPr lang="cs-CZ" u="sng" dirty="0" smtClean="0"/>
              <a:t>2.661 Kč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Daňová povinnost pana Nováka za dané zdaňovací období (rok) činí 2.661,- Kč.           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Příklad k samostatnému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Paní </a:t>
            </a:r>
            <a:r>
              <a:rPr lang="cs-CZ" dirty="0" err="1" smtClean="0"/>
              <a:t>Blahoutová</a:t>
            </a:r>
            <a:r>
              <a:rPr lang="cs-CZ" dirty="0" smtClean="0"/>
              <a:t> je zaměstnaná. Její celková hrubá mzda za dané období činila 351.410 Kč. Na zdravotním pojištění zaplatil její zaměstnavatel 31.635 Kč a na sociálním pojištění 87.871 Kč. Paní </a:t>
            </a:r>
            <a:r>
              <a:rPr lang="cs-CZ" dirty="0" err="1" smtClean="0"/>
              <a:t>Blahoutová</a:t>
            </a:r>
            <a:r>
              <a:rPr lang="cs-CZ" dirty="0" smtClean="0"/>
              <a:t> prodala byt, ve kterém měla bydliště </a:t>
            </a:r>
            <a:r>
              <a:rPr lang="cs-CZ" smtClean="0"/>
              <a:t>8 let, </a:t>
            </a:r>
            <a:r>
              <a:rPr lang="cs-CZ" dirty="0" smtClean="0"/>
              <a:t>za 1.350.000 Kč. Pronajímá zahradu – roční nájemné činí 25.200,- Kč, výdaje k pronájmu uplatní paušálem. Místní MŠ darovala částku 5.500 Kč. Na penzijní připojištění se státním příspěvkem uhradila pojistné v celkové výši 21.410 Kč. Kromě slevy na poplatníka nemá nárok na žádné další slevy.</a:t>
            </a:r>
          </a:p>
          <a:p>
            <a:r>
              <a:rPr lang="cs-CZ" dirty="0" smtClean="0"/>
              <a:t>Vypočítejte samostatně její roční daňovou povinnost.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Daňová povinnost paní </a:t>
            </a:r>
            <a:r>
              <a:rPr lang="cs-CZ" dirty="0" err="1" smtClean="0"/>
              <a:t>Blahoutové</a:t>
            </a:r>
            <a:r>
              <a:rPr lang="cs-CZ" dirty="0" smtClean="0"/>
              <a:t> za příslušné zdaňovací období činí</a:t>
            </a:r>
            <a:r>
              <a:rPr lang="cs-CZ" sz="3600" dirty="0" smtClean="0"/>
              <a:t> </a:t>
            </a:r>
            <a:r>
              <a:rPr lang="cs-CZ" sz="3600" u="sng" dirty="0" smtClean="0"/>
              <a:t>46.200,- Kč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Zákon č. 586/1992 Sb., o daních z příjmu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</TotalTime>
  <Words>534</Words>
  <Application>Microsoft Office PowerPoint</Application>
  <PresentationFormat>Předvádění na obrazovce (4:3)</PresentationFormat>
  <Paragraphs>61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Snímek 1</vt:lpstr>
      <vt:lpstr>Anotace</vt:lpstr>
      <vt:lpstr>Příklady na výpočet daně z příjmu fyzických osob</vt:lpstr>
      <vt:lpstr>Zadání příkladu</vt:lpstr>
      <vt:lpstr>Řešení příkladu</vt:lpstr>
      <vt:lpstr>Řešení příkladu</vt:lpstr>
      <vt:lpstr>Řešení příkladu</vt:lpstr>
      <vt:lpstr>Příklad k samostatnému řešení</vt:lpstr>
      <vt:lpstr>Řešení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Kožíškovi</dc:creator>
  <cp:lastModifiedBy>Kožíškovi</cp:lastModifiedBy>
  <cp:revision>19</cp:revision>
  <dcterms:created xsi:type="dcterms:W3CDTF">2013-06-02T19:30:14Z</dcterms:created>
  <dcterms:modified xsi:type="dcterms:W3CDTF">2014-04-18T17:50:25Z</dcterms:modified>
</cp:coreProperties>
</file>