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45C97-DD8F-4315-8E11-0240CBF01279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A1E0D-3E61-4AA3-999F-0006C72AA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A9038BE-36EE-4E9A-918E-74E389FD79B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VY_62_INOVACE_02.01.05,měsíční zálohy na daň z příjmu FO ze závislé činnosti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konkretizuje učivo učebního materiálu č. 3 a podrobně se zaměřuje na měsíční zálohu na daň z příjmu fyzických osob ze závislé činnosti. Vysvětluje pojem </a:t>
            </a:r>
            <a:r>
              <a:rPr lang="cs-CZ" dirty="0" err="1" smtClean="0"/>
              <a:t>superhrubá</a:t>
            </a:r>
            <a:r>
              <a:rPr lang="cs-CZ" dirty="0" smtClean="0"/>
              <a:t> mzda, výpočet zálohy na daň, včetně uplatňovaných slev na dani.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z příjmu fyzických osob ze závislé činnosti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Měsíční zálohy na daň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Superhrubá</a:t>
            </a:r>
            <a:r>
              <a:rPr lang="cs-CZ" dirty="0" smtClean="0"/>
              <a:t>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výpočtu měsíční zálohy na daň se vychází z hrubé mzdy zaměstnance, ke které se musí přičíst pojistné na zdravotní pojištění a pojistné na sociální zabezpečení hrazené zaměstnavatelem a tím získáme tzv. </a:t>
            </a:r>
            <a:r>
              <a:rPr lang="cs-CZ" u="sng" dirty="0" err="1" smtClean="0"/>
              <a:t>superhrubou</a:t>
            </a:r>
            <a:r>
              <a:rPr lang="cs-CZ" u="sng" dirty="0" smtClean="0"/>
              <a:t> mzdu.</a:t>
            </a:r>
            <a:endParaRPr lang="cs-CZ" dirty="0" smtClean="0"/>
          </a:p>
          <a:p>
            <a:r>
              <a:rPr lang="cs-CZ" dirty="0" smtClean="0"/>
              <a:t>Hrubá mzda zaměstnance</a:t>
            </a:r>
          </a:p>
          <a:p>
            <a:r>
              <a:rPr lang="cs-CZ" dirty="0" smtClean="0"/>
              <a:t>+ 9% z hrubé mzdy (</a:t>
            </a:r>
            <a:r>
              <a:rPr lang="cs-CZ" dirty="0" err="1" smtClean="0"/>
              <a:t>zdr</a:t>
            </a:r>
            <a:r>
              <a:rPr lang="cs-CZ" dirty="0" smtClean="0"/>
              <a:t>. poj.)</a:t>
            </a:r>
          </a:p>
          <a:p>
            <a:r>
              <a:rPr lang="cs-CZ" dirty="0" smtClean="0"/>
              <a:t>+ 25% z hrubé mzdy (</a:t>
            </a:r>
            <a:r>
              <a:rPr lang="cs-CZ" dirty="0" err="1" smtClean="0"/>
              <a:t>soc</a:t>
            </a:r>
            <a:r>
              <a:rPr lang="cs-CZ" dirty="0" smtClean="0"/>
              <a:t>. poj)</a:t>
            </a:r>
          </a:p>
          <a:p>
            <a:r>
              <a:rPr lang="cs-CZ" dirty="0" smtClean="0"/>
              <a:t>------------------------------------------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Superhrubá</a:t>
            </a:r>
            <a:r>
              <a:rPr lang="cs-CZ" dirty="0" smtClean="0"/>
              <a:t> mzda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Zaokrouhlení a výpočet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Superhrubá</a:t>
            </a:r>
            <a:r>
              <a:rPr lang="cs-CZ" dirty="0" smtClean="0"/>
              <a:t> mzda se podle zákona zaokrouhluje na celé 100 Kč </a:t>
            </a:r>
            <a:r>
              <a:rPr lang="cs-CZ" u="sng" dirty="0" smtClean="0"/>
              <a:t>nahoru.</a:t>
            </a:r>
          </a:p>
          <a:p>
            <a:r>
              <a:rPr lang="cs-CZ" dirty="0" smtClean="0"/>
              <a:t>Ze zaokrouhlené </a:t>
            </a:r>
            <a:r>
              <a:rPr lang="cs-CZ" dirty="0" err="1" smtClean="0"/>
              <a:t>superhrubé</a:t>
            </a:r>
            <a:r>
              <a:rPr lang="cs-CZ" dirty="0" smtClean="0"/>
              <a:t> mzdy se vypočítá záloha na daň ve výši 15%, z níž je možné odečíst </a:t>
            </a:r>
            <a:r>
              <a:rPr lang="cs-CZ" u="sng" dirty="0" smtClean="0"/>
              <a:t>slevy na dani </a:t>
            </a:r>
            <a:r>
              <a:rPr lang="cs-CZ" dirty="0" smtClean="0"/>
              <a:t>(podle § 35ba) – známe je z daně z příjmu FO (ale teď jsou to měsíční částky, takže dělíme 12), např.: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2070 Kč na poplatníka (má-li podepsané prohlášení k uplatnění slev)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210 Kč na poplatníka s </a:t>
            </a:r>
            <a:r>
              <a:rPr lang="cs-CZ" dirty="0" err="1" smtClean="0"/>
              <a:t>inv</a:t>
            </a:r>
            <a:r>
              <a:rPr lang="cs-CZ" dirty="0" smtClean="0"/>
              <a:t>. 1. a 2. stupně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420 Kč na poplatníka s </a:t>
            </a:r>
            <a:r>
              <a:rPr lang="cs-CZ" dirty="0" err="1" smtClean="0"/>
              <a:t>inv</a:t>
            </a:r>
            <a:r>
              <a:rPr lang="cs-CZ" dirty="0" smtClean="0"/>
              <a:t>. 3. stupně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335 Kč na poplatníka – studenta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Po odečtení těchto slev získáme daň po slevách podle § 35ba. Pokud by v této fázi vyšla záporná částka, neplatí poplatník žádnou zálohu na daň.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Daňové zvýhodnění na děti a daňový bonus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Nyní přichází odečtení daňového zvýhodnění na vyživované děti podle § 35c.</a:t>
            </a:r>
          </a:p>
          <a:p>
            <a:r>
              <a:rPr lang="cs-CZ" dirty="0" smtClean="0"/>
              <a:t>Tuto částku – měsíčně 1.117 Kč (na každé vyživované dítě) odečítáme buď od částky daně po slevách nebo od nuly, v případě, že v předchozím kroku vyšla záporná částka.</a:t>
            </a:r>
          </a:p>
          <a:p>
            <a:r>
              <a:rPr lang="cs-CZ" dirty="0" smtClean="0"/>
              <a:t>Po odečtení daňového zvýhodnění můžeme opět dojít ke dvěma výsledkům:</a:t>
            </a:r>
          </a:p>
          <a:p>
            <a:r>
              <a:rPr lang="cs-CZ" dirty="0" smtClean="0"/>
              <a:t>a) kladné číslo = daň po odečtení všech slev, kterou zaměstnanci srazíme z jeho mzdy formou zálohy na daň a odvedeme FÚ</a:t>
            </a:r>
          </a:p>
          <a:p>
            <a:r>
              <a:rPr lang="cs-CZ" dirty="0" smtClean="0"/>
              <a:t>b) záporné číslo = </a:t>
            </a:r>
            <a:r>
              <a:rPr lang="cs-CZ" u="sng" dirty="0" smtClean="0"/>
              <a:t>daňový bonus</a:t>
            </a:r>
            <a:r>
              <a:rPr lang="cs-CZ" dirty="0" smtClean="0"/>
              <a:t>, který zaměstnanci přičteme k jeho mzdě, vyplatíme mu a následně požádáme FÚ o jeho poukázání na náš účet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z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 rozumíte pojmu závislá činnost?</a:t>
            </a:r>
          </a:p>
          <a:p>
            <a:r>
              <a:rPr lang="cs-CZ" dirty="0" smtClean="0"/>
              <a:t>2. Jak „vytvoříme“ z hrubé mzdy mzdu </a:t>
            </a:r>
            <a:r>
              <a:rPr lang="cs-CZ" dirty="0" err="1" smtClean="0"/>
              <a:t>superhrubou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Jaké pravidlo platí pro zaokrouhlování </a:t>
            </a:r>
            <a:r>
              <a:rPr lang="cs-CZ" dirty="0" err="1" smtClean="0"/>
              <a:t>superhrubé</a:t>
            </a:r>
            <a:r>
              <a:rPr lang="cs-CZ" dirty="0" smtClean="0"/>
              <a:t> mzdy při výpočtu měsíční zálohy na daň?</a:t>
            </a:r>
          </a:p>
          <a:p>
            <a:r>
              <a:rPr lang="cs-CZ" dirty="0" smtClean="0"/>
              <a:t>4. Slevy podle § 35ba a § 35c budeme brát ve výši uvedené v zákoně? Pokud ne, proč a v jaké tedy výši?</a:t>
            </a:r>
          </a:p>
          <a:p>
            <a:r>
              <a:rPr lang="cs-CZ" dirty="0" smtClean="0"/>
              <a:t>5. Co je to daňový bonus, co pro poplatníka znamená?</a:t>
            </a:r>
          </a:p>
          <a:p>
            <a:r>
              <a:rPr lang="cs-CZ" dirty="0" smtClean="0"/>
              <a:t>6. Uplatněním jaké slevy se lze do daňového bonusu dostat?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586/1992 Sb., o daních </a:t>
            </a:r>
            <a:r>
              <a:rPr lang="cs-CZ" smtClean="0"/>
              <a:t>z příjmu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</TotalTime>
  <Words>572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Daň z příjmu fyzických osob ze závislé činnosti</vt:lpstr>
      <vt:lpstr>Superhrubá mzda</vt:lpstr>
      <vt:lpstr>Zaokrouhlení a výpočet daně</vt:lpstr>
      <vt:lpstr>Daňové zvýhodnění na děti a daňový bonus</vt:lpstr>
      <vt:lpstr>Otázky z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18</cp:revision>
  <dcterms:created xsi:type="dcterms:W3CDTF">2013-06-04T19:44:15Z</dcterms:created>
  <dcterms:modified xsi:type="dcterms:W3CDTF">2014-04-18T17:50:59Z</dcterms:modified>
</cp:coreProperties>
</file>