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C6AFA6-44E3-4C1B-824E-50CB5E76AA68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309B88-7B53-4027-B63F-0F0820E429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E169854-1977-4468-8992-959DEE42CFD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5450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VY_62_INOVACE_02.01.06, příklady na měsíční zálohy na daň z příjmu FO ze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záv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 činnosti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OA (Daňová soustava)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Červen 2013 (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úprava leden 2014)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tematického celku „Daňová soustava v ČR“ včetně výpočtu daní.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teoretickou část, výkladové příklady i příklady k samostatnému řešení.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je určen k procvičení výpočtu měsíčních záloh na daň z příjmu fyzických osob ze závislé činnosti. Obsahuje jeden výkladový příklad a jeden příklad s vypočítaným výsledkem pro samostatnou práci žáků.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Příklady na měsíční zálohu na daň z příjmu FP ze závislé činnosti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Zadání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Hrubá mzda pana Volejníka za daný měsíc činila 24.410 Kč. Jeho zaměstnavatel za něj uhradil pojistné na zdravotní pojištění i sociální zabezpečení v zákony předepsané výši. </a:t>
            </a:r>
          </a:p>
          <a:p>
            <a:r>
              <a:rPr lang="cs-CZ" dirty="0" smtClean="0"/>
              <a:t>Kromě slevy na poplatníka uplatňuje pan Volejník daňové zvýhodnění na 3 děti.</a:t>
            </a:r>
          </a:p>
          <a:p>
            <a:r>
              <a:rPr lang="cs-CZ" dirty="0" smtClean="0"/>
              <a:t>Vypočítejte měsíční zálohu na daň (případně daňový bonus).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Hrubá mzda …………………………… 24.410 Kč</a:t>
            </a:r>
          </a:p>
          <a:p>
            <a:r>
              <a:rPr lang="cs-CZ" dirty="0" smtClean="0"/>
              <a:t>+ </a:t>
            </a:r>
            <a:r>
              <a:rPr lang="cs-CZ" dirty="0" err="1" smtClean="0"/>
              <a:t>zdr</a:t>
            </a:r>
            <a:r>
              <a:rPr lang="cs-CZ" dirty="0" smtClean="0"/>
              <a:t>. poj. (placené ZL)             +   2.197 Kč</a:t>
            </a:r>
          </a:p>
          <a:p>
            <a:r>
              <a:rPr lang="cs-CZ" dirty="0" smtClean="0"/>
              <a:t>+ </a:t>
            </a:r>
            <a:r>
              <a:rPr lang="cs-CZ" dirty="0" err="1" smtClean="0"/>
              <a:t>soc</a:t>
            </a:r>
            <a:r>
              <a:rPr lang="cs-CZ" dirty="0" smtClean="0"/>
              <a:t>. poj. (placené ZL)             +   6.103 Kč</a:t>
            </a:r>
          </a:p>
          <a:p>
            <a:r>
              <a:rPr lang="cs-CZ" dirty="0" smtClean="0"/>
              <a:t>--------------------------------------------------------------</a:t>
            </a:r>
          </a:p>
          <a:p>
            <a:r>
              <a:rPr lang="cs-CZ" dirty="0" err="1" smtClean="0"/>
              <a:t>Superhrubá</a:t>
            </a:r>
            <a:r>
              <a:rPr lang="cs-CZ" dirty="0" smtClean="0"/>
              <a:t> mzda                          32.710 Kč</a:t>
            </a:r>
          </a:p>
          <a:p>
            <a:r>
              <a:rPr lang="cs-CZ" dirty="0" smtClean="0"/>
              <a:t>Zaokrouhlení                                 32.800 Kč</a:t>
            </a:r>
          </a:p>
          <a:p>
            <a:r>
              <a:rPr lang="cs-CZ" dirty="0" smtClean="0"/>
              <a:t>Daň      15%                                       4.920 Kč</a:t>
            </a:r>
          </a:p>
          <a:p>
            <a:r>
              <a:rPr lang="cs-CZ" dirty="0" smtClean="0"/>
              <a:t>- sleva na poplatníka                     - 2.070 Kč</a:t>
            </a:r>
          </a:p>
          <a:p>
            <a:r>
              <a:rPr lang="cs-CZ" dirty="0" smtClean="0"/>
              <a:t>--------------------------------------------------------------</a:t>
            </a:r>
          </a:p>
          <a:p>
            <a:r>
              <a:rPr lang="cs-CZ" dirty="0" smtClean="0"/>
              <a:t>Daň po slevách podle §35ba           2.850 Kč</a:t>
            </a:r>
          </a:p>
          <a:p>
            <a:pPr>
              <a:buNone/>
            </a:pPr>
            <a:r>
              <a:rPr lang="cs-CZ" dirty="0" smtClean="0"/>
              <a:t>                                     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Daň po slevách podle § 35ba                   2.850 Kč</a:t>
            </a:r>
          </a:p>
          <a:p>
            <a:r>
              <a:rPr lang="cs-CZ" dirty="0" smtClean="0"/>
              <a:t>- sleva na 3 děti (3x1.117 Kč)                   -  3.351 Kč</a:t>
            </a:r>
          </a:p>
          <a:p>
            <a:r>
              <a:rPr lang="cs-CZ" dirty="0" smtClean="0"/>
              <a:t>------------------------------------------------------------</a:t>
            </a:r>
          </a:p>
          <a:p>
            <a:r>
              <a:rPr lang="cs-CZ" dirty="0" smtClean="0"/>
              <a:t>                                                                  -    501 Kč</a:t>
            </a:r>
          </a:p>
          <a:p>
            <a:r>
              <a:rPr lang="cs-CZ" dirty="0" smtClean="0"/>
              <a:t>tj. daňový bonus                                            </a:t>
            </a:r>
            <a:r>
              <a:rPr lang="cs-CZ" u="sng" dirty="0" smtClean="0"/>
              <a:t>501 Kč</a:t>
            </a:r>
          </a:p>
          <a:p>
            <a:endParaRPr lang="cs-CZ" u="sng" dirty="0" smtClean="0"/>
          </a:p>
          <a:p>
            <a:r>
              <a:rPr lang="cs-CZ" dirty="0" smtClean="0"/>
              <a:t>Při výpočtu čisté mzdy pana Volejníka tedy přičteme k hrubé mzdě </a:t>
            </a:r>
            <a:r>
              <a:rPr lang="cs-CZ" u="sng" dirty="0" smtClean="0"/>
              <a:t>daňový bonus</a:t>
            </a:r>
            <a:r>
              <a:rPr lang="cs-CZ" dirty="0" smtClean="0"/>
              <a:t> ve výši 501 Kč, který mu sice vyplatíme se mzdou z vlastních prostředků, ale následně o něj požádáme FÚ.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 k samostatnému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Hrubá mzda slečny Mrázkové (24 let) za daný měsíc činila 32.985 Kč. Pojistné na </a:t>
            </a:r>
            <a:r>
              <a:rPr lang="cs-CZ" dirty="0" err="1" smtClean="0"/>
              <a:t>zdr</a:t>
            </a:r>
            <a:r>
              <a:rPr lang="cs-CZ" dirty="0" smtClean="0"/>
              <a:t>. i </a:t>
            </a:r>
            <a:r>
              <a:rPr lang="cs-CZ" dirty="0" err="1" smtClean="0"/>
              <a:t>soc</a:t>
            </a:r>
            <a:r>
              <a:rPr lang="cs-CZ" dirty="0" smtClean="0"/>
              <a:t>. poj. bylo zaměstnavatelem uhrazeno v předepsané výši. Uplatňuje slevu na poplatníka, je invalidní (1. stupeň) a ještě studuje VŠ. </a:t>
            </a:r>
          </a:p>
          <a:p>
            <a:r>
              <a:rPr lang="cs-CZ" dirty="0" smtClean="0"/>
              <a:t>Vypočítejte měsíční zálohu na daň slečny Mrázkové.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Výsledek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Slečně Mrázkové bude za daný měsíc z její hrubé mzdy sražena záloha na daň ve výši</a:t>
            </a:r>
          </a:p>
          <a:p>
            <a:endParaRPr lang="cs-CZ" dirty="0" smtClean="0"/>
          </a:p>
          <a:p>
            <a:pPr>
              <a:buNone/>
            </a:pPr>
            <a:r>
              <a:rPr lang="cs-CZ" sz="3200" dirty="0" smtClean="0"/>
              <a:t>                                     </a:t>
            </a:r>
            <a:r>
              <a:rPr lang="cs-CZ" sz="3200" u="sng" dirty="0" smtClean="0"/>
              <a:t>4.030 Kč</a:t>
            </a:r>
            <a:endParaRPr lang="cs-CZ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Zákon č. 586/1992 Sb., o daních </a:t>
            </a:r>
            <a:r>
              <a:rPr lang="cs-CZ" smtClean="0"/>
              <a:t>z příjmu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</TotalTime>
  <Words>422</Words>
  <Application>Microsoft Office PowerPoint</Application>
  <PresentationFormat>Předvádění na obrazovce (4:3)</PresentationFormat>
  <Paragraphs>55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Anotace</vt:lpstr>
      <vt:lpstr>Příklady na měsíční zálohu na daň z příjmu FP ze závislé činnosti</vt:lpstr>
      <vt:lpstr>Zadání příkladu</vt:lpstr>
      <vt:lpstr>Řešení příkladu</vt:lpstr>
      <vt:lpstr>Řešení příkladu</vt:lpstr>
      <vt:lpstr>Příklad k samostatnému řešení</vt:lpstr>
      <vt:lpstr>Výsledek příkladu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13</cp:revision>
  <dcterms:created xsi:type="dcterms:W3CDTF">2013-06-04T20:15:19Z</dcterms:created>
  <dcterms:modified xsi:type="dcterms:W3CDTF">2014-04-18T17:51:35Z</dcterms:modified>
</cp:coreProperties>
</file>