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VY_32_INOVACE_13_Vlastivěda 4.ročník_Karel IV.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Karel IV.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0EA7D4-3455-479C-AB20-38A825BCC481}" type="presOf" srcId="{D8197B8C-B260-4A16-BDF4-0947B075E274}" destId="{5A5FFA88-C948-4069-8E93-59FA12366E83}" srcOrd="1" destOrd="0" presId="urn:microsoft.com/office/officeart/2005/8/layout/target3"/>
    <dgm:cxn modelId="{46EBDC6B-000D-4276-95C4-52619FCD8348}" type="presOf" srcId="{4C35D32F-0EAB-4CD7-82EE-45574DC2A586}" destId="{890E4F0B-2866-4A3F-A3C7-2A14B1797930}" srcOrd="1" destOrd="0" presId="urn:microsoft.com/office/officeart/2005/8/layout/target3"/>
    <dgm:cxn modelId="{B2619532-4B3B-49F1-A865-29D852EC19CB}" type="presOf" srcId="{B651F6E3-6281-48DB-9319-2AEAFDAE7572}" destId="{6BB5E863-4638-4E1D-BFDE-399D028AC4ED}" srcOrd="1" destOrd="0" presId="urn:microsoft.com/office/officeart/2005/8/layout/target3"/>
    <dgm:cxn modelId="{28F42A7A-EECD-43AC-8F90-ABC3E882A5E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CF53B62-EFE7-4332-99F1-EDC6283938D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0060DB-AF0D-4BD3-A5EB-59DAEF115C5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59AF81-3379-4CBE-BF91-312A50C30EFA}" type="presOf" srcId="{B651F6E3-6281-48DB-9319-2AEAFDAE7572}" destId="{619D679B-A015-4ECF-8348-D1034C574F40}" srcOrd="0" destOrd="0" presId="urn:microsoft.com/office/officeart/2005/8/layout/target3"/>
    <dgm:cxn modelId="{3F4FD422-BDD1-4BA2-993D-F5A5B5ED3AF3}" type="presOf" srcId="{D1D4F407-5343-4D3F-B5B9-D407B03CAEB4}" destId="{D005CE8C-CC26-4C3E-AC11-E15060ECD759}" srcOrd="0" destOrd="0" presId="urn:microsoft.com/office/officeart/2005/8/layout/target3"/>
    <dgm:cxn modelId="{D381AF03-4D34-4E29-8322-C78089813DC3}" type="presOf" srcId="{D1B46980-6531-4606-95E6-44980827E919}" destId="{6140AFEC-043D-4C43-A2F9-D0F5331DF3A3}" srcOrd="0" destOrd="0" presId="urn:microsoft.com/office/officeart/2005/8/layout/target3"/>
    <dgm:cxn modelId="{15790195-AA1C-4BE8-8D47-853481768232}" type="presOf" srcId="{D1B46980-6531-4606-95E6-44980827E919}" destId="{2BE915AB-18AA-4053-B92C-3BFC9ED204BB}" srcOrd="1" destOrd="0" presId="urn:microsoft.com/office/officeart/2005/8/layout/target3"/>
    <dgm:cxn modelId="{3BA0DE62-3381-4C8D-AE38-C9CC15B324DE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DF2C5CF-F208-45DE-B743-1BE18683D7C0}" type="presParOf" srcId="{333A1088-737F-45CB-B68E-254E46348037}" destId="{F5ABB229-8D3B-4694-996A-96F23CF14429}" srcOrd="0" destOrd="0" presId="urn:microsoft.com/office/officeart/2005/8/layout/target3"/>
    <dgm:cxn modelId="{FA8519B4-7D2B-4709-9A76-6FB30509EA9E}" type="presParOf" srcId="{333A1088-737F-45CB-B68E-254E46348037}" destId="{F41139FD-01EE-4571-8B17-4FB00FC51163}" srcOrd="1" destOrd="0" presId="urn:microsoft.com/office/officeart/2005/8/layout/target3"/>
    <dgm:cxn modelId="{358E3638-F84C-4457-AD3E-B0AEE2D50DFD}" type="presParOf" srcId="{333A1088-737F-45CB-B68E-254E46348037}" destId="{D005CE8C-CC26-4C3E-AC11-E15060ECD759}" srcOrd="2" destOrd="0" presId="urn:microsoft.com/office/officeart/2005/8/layout/target3"/>
    <dgm:cxn modelId="{2E1101FA-29E6-48DF-B0BE-3F9042F10B99}" type="presParOf" srcId="{333A1088-737F-45CB-B68E-254E46348037}" destId="{2C702D82-9B77-49B7-9568-BB8EB47C3372}" srcOrd="3" destOrd="0" presId="urn:microsoft.com/office/officeart/2005/8/layout/target3"/>
    <dgm:cxn modelId="{C08830BD-08D4-45B1-B0F8-1C559D5D2830}" type="presParOf" srcId="{333A1088-737F-45CB-B68E-254E46348037}" destId="{A52A0455-90FF-4808-ABD0-F02540D31D5A}" srcOrd="4" destOrd="0" presId="urn:microsoft.com/office/officeart/2005/8/layout/target3"/>
    <dgm:cxn modelId="{4E189C26-21F8-44ED-BFB4-3F7CB4F01661}" type="presParOf" srcId="{333A1088-737F-45CB-B68E-254E46348037}" destId="{6140AFEC-043D-4C43-A2F9-D0F5331DF3A3}" srcOrd="5" destOrd="0" presId="urn:microsoft.com/office/officeart/2005/8/layout/target3"/>
    <dgm:cxn modelId="{FA3D0084-A9C8-40C7-9100-D6426E396CAC}" type="presParOf" srcId="{333A1088-737F-45CB-B68E-254E46348037}" destId="{9358AC05-5D7D-4327-9F80-1AD486AEA664}" srcOrd="6" destOrd="0" presId="urn:microsoft.com/office/officeart/2005/8/layout/target3"/>
    <dgm:cxn modelId="{1998010A-BD0C-4E4A-9356-3E40E2869C92}" type="presParOf" srcId="{333A1088-737F-45CB-B68E-254E46348037}" destId="{313FC574-E1CD-4FB4-B054-0B805CE0447D}" srcOrd="7" destOrd="0" presId="urn:microsoft.com/office/officeart/2005/8/layout/target3"/>
    <dgm:cxn modelId="{CB97168B-7140-4740-9EDF-FF0FE8E885E1}" type="presParOf" srcId="{333A1088-737F-45CB-B68E-254E46348037}" destId="{619D679B-A015-4ECF-8348-D1034C574F40}" srcOrd="8" destOrd="0" presId="urn:microsoft.com/office/officeart/2005/8/layout/target3"/>
    <dgm:cxn modelId="{B7E8F51B-9E90-4A9C-B1D5-CE3DB1674B89}" type="presParOf" srcId="{333A1088-737F-45CB-B68E-254E46348037}" destId="{322283A8-4A27-4CDA-BAE3-F381106A9174}" srcOrd="9" destOrd="0" presId="urn:microsoft.com/office/officeart/2005/8/layout/target3"/>
    <dgm:cxn modelId="{9C005946-4866-461D-A601-4D4446201704}" type="presParOf" srcId="{333A1088-737F-45CB-B68E-254E46348037}" destId="{FFC9F71D-1B4F-4AD9-A4A6-86ADEFC8AF5C}" srcOrd="10" destOrd="0" presId="urn:microsoft.com/office/officeart/2005/8/layout/target3"/>
    <dgm:cxn modelId="{CC326E12-B53A-4785-9929-CB1CBA8ECDBA}" type="presParOf" srcId="{333A1088-737F-45CB-B68E-254E46348037}" destId="{25B08C86-7E15-44DC-BE7F-FFB55DD49D12}" srcOrd="11" destOrd="0" presId="urn:microsoft.com/office/officeart/2005/8/layout/target3"/>
    <dgm:cxn modelId="{FFBF3B4A-EEED-4A4C-B244-80F6846EF830}" type="presParOf" srcId="{333A1088-737F-45CB-B68E-254E46348037}" destId="{76644BE8-9D7C-4C09-B250-3D10AF48CBB7}" srcOrd="12" destOrd="0" presId="urn:microsoft.com/office/officeart/2005/8/layout/target3"/>
    <dgm:cxn modelId="{403C6B0F-A1CB-4D94-8252-2CC88CFDC57B}" type="presParOf" srcId="{333A1088-737F-45CB-B68E-254E46348037}" destId="{EE85B701-7295-41C0-BA7A-34D3756A2AE6}" srcOrd="13" destOrd="0" presId="urn:microsoft.com/office/officeart/2005/8/layout/target3"/>
    <dgm:cxn modelId="{643F15D2-0F2A-470B-B739-C6A598CF2A0B}" type="presParOf" srcId="{333A1088-737F-45CB-B68E-254E46348037}" destId="{8BEBB6EC-1DAA-4CAC-8A25-BC0FCBD5DBD5}" srcOrd="14" destOrd="0" presId="urn:microsoft.com/office/officeart/2005/8/layout/target3"/>
    <dgm:cxn modelId="{907AB1E9-64BC-42EC-8987-BF2A7D3DFCFE}" type="presParOf" srcId="{333A1088-737F-45CB-B68E-254E46348037}" destId="{AED2198E-93D5-4001-81B4-73124B309672}" srcOrd="15" destOrd="0" presId="urn:microsoft.com/office/officeart/2005/8/layout/target3"/>
    <dgm:cxn modelId="{E9B43313-33B4-42A4-B377-039B7EB72479}" type="presParOf" srcId="{333A1088-737F-45CB-B68E-254E46348037}" destId="{2BE915AB-18AA-4053-B92C-3BFC9ED204BB}" srcOrd="16" destOrd="0" presId="urn:microsoft.com/office/officeart/2005/8/layout/target3"/>
    <dgm:cxn modelId="{9AE2B446-72E9-4506-B9DD-435825D8894B}" type="presParOf" srcId="{333A1088-737F-45CB-B68E-254E46348037}" destId="{6BB5E863-4638-4E1D-BFDE-399D028AC4ED}" srcOrd="17" destOrd="0" presId="urn:microsoft.com/office/officeart/2005/8/layout/target3"/>
    <dgm:cxn modelId="{542B8865-F14A-4464-BEB3-7BD0A6161FC3}" type="presParOf" srcId="{333A1088-737F-45CB-B68E-254E46348037}" destId="{5A5FFA88-C948-4069-8E93-59FA12366E83}" srcOrd="18" destOrd="0" presId="urn:microsoft.com/office/officeart/2005/8/layout/target3"/>
    <dgm:cxn modelId="{AF3499B4-B460-4590-B006-F4842EFF50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AUTOR:Mgr</a:t>
          </a:r>
          <a:r>
            <a:rPr lang="cs-CZ" sz="2000" kern="1200" dirty="0" smtClean="0"/>
            <a:t>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VY_32_INOVACE_13_Vlastivěda 4.ročník_Karel IV.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Karel IV.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738AF33-E67B-4DE9-8E9E-8FC540AD2056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993DAEE-BA00-4A23-A843-9CDA583B12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816582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pic>
        <p:nvPicPr>
          <p:cNvPr id="6" name="Zástupný symbol pro obsah 5" descr="thumbnailCA14K9F0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500430" y="2071678"/>
            <a:ext cx="2352686" cy="2805915"/>
          </a:xfrm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Seznámí je nejen s Karlem IV., ale připomene i jeho rodiče Elišku Přemyslovnu a Jana Lucemburského.</a:t>
            </a:r>
            <a:endParaRPr lang="cs-CZ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Eliška přemyslovna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manželka Jana Lucemburského</a:t>
            </a:r>
          </a:p>
          <a:p>
            <a:r>
              <a:rPr lang="cs-CZ" dirty="0" smtClean="0"/>
              <a:t>matka Karla IV.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vraždou Václava III. vymřel rod Přemyslovců po meči (1306)</a:t>
            </a:r>
          </a:p>
          <a:p>
            <a:r>
              <a:rPr lang="cs-CZ" dirty="0" smtClean="0"/>
              <a:t>na trůn nastupuje manžel Elišky Přemyslovny Jan Lucemburský</a:t>
            </a:r>
          </a:p>
          <a:p>
            <a:r>
              <a:rPr lang="cs-CZ" dirty="0" smtClean="0"/>
              <a:t>ctižádostivá Eliška snila o slávě Českého království-rozepře s Janem</a:t>
            </a:r>
          </a:p>
          <a:p>
            <a:r>
              <a:rPr lang="cs-CZ" dirty="0" smtClean="0"/>
              <a:t>na čas uvězněna, dožila v ústraní</a:t>
            </a:r>
          </a:p>
          <a:p>
            <a:r>
              <a:rPr lang="cs-CZ" dirty="0" smtClean="0"/>
              <a:t>syn Václav (Karel IV.) odeslán do Francie</a:t>
            </a:r>
            <a:endParaRPr lang="cs-CZ" dirty="0"/>
          </a:p>
        </p:txBody>
      </p:sp>
      <p:pic>
        <p:nvPicPr>
          <p:cNvPr id="7" name="Obrázek 6" descr="thumbnailCA1ICT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9454" y="1643050"/>
            <a:ext cx="1643066" cy="22145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thumbnailCAX0EIW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3786190"/>
            <a:ext cx="1809750" cy="2533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thumbnailCADIR4J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348" y="4000504"/>
            <a:ext cx="2214578" cy="23898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lucemburský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syn tehdejšího německého císaře</a:t>
            </a:r>
          </a:p>
          <a:p>
            <a:r>
              <a:rPr lang="cs-CZ" dirty="0" smtClean="0"/>
              <a:t>manžel Elišky Přemyslovny</a:t>
            </a:r>
          </a:p>
          <a:p>
            <a:r>
              <a:rPr lang="cs-CZ" dirty="0" smtClean="0"/>
              <a:t>otec Karla IV.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král-rytíř, miloval bitvy a turnaje</a:t>
            </a:r>
          </a:p>
          <a:p>
            <a:r>
              <a:rPr lang="cs-CZ" dirty="0" smtClean="0"/>
              <a:t>vracel se do Čech pouze pro peníze</a:t>
            </a:r>
          </a:p>
          <a:p>
            <a:r>
              <a:rPr lang="cs-CZ" dirty="0" smtClean="0"/>
              <a:t>ve skutečnosti vládla šlechta, které rozprodával svůj majetek</a:t>
            </a:r>
          </a:p>
          <a:p>
            <a:r>
              <a:rPr lang="cs-CZ" dirty="0" smtClean="0"/>
              <a:t>oslepl a zemřel v bitvě u Kresčaku(1346)</a:t>
            </a:r>
          </a:p>
          <a:p>
            <a:r>
              <a:rPr lang="cs-CZ" dirty="0" smtClean="0"/>
              <a:t>„Toho bohdá nebude, aby český král z boje utíkal!“</a:t>
            </a:r>
            <a:endParaRPr lang="cs-CZ" dirty="0"/>
          </a:p>
        </p:txBody>
      </p:sp>
      <p:pic>
        <p:nvPicPr>
          <p:cNvPr id="5" name="Obrázek 4" descr="thumbnailCAJA3MJ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578" y="2071678"/>
            <a:ext cx="1500198" cy="20002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750LE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50" y="3786190"/>
            <a:ext cx="2857500" cy="1762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XW72X4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34" y="3786190"/>
            <a:ext cx="1704975" cy="2247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Karel Iv.-otec vlasti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1346-1378</a:t>
            </a:r>
          </a:p>
          <a:p>
            <a:r>
              <a:rPr lang="cs-CZ" dirty="0" smtClean="0"/>
              <a:t>král německé říše </a:t>
            </a:r>
          </a:p>
          <a:p>
            <a:r>
              <a:rPr lang="cs-CZ" dirty="0" smtClean="0"/>
              <a:t>český král</a:t>
            </a:r>
          </a:p>
          <a:p>
            <a:r>
              <a:rPr lang="cs-CZ" dirty="0" smtClean="0"/>
              <a:t>římský císař</a:t>
            </a:r>
          </a:p>
          <a:p>
            <a:r>
              <a:rPr lang="cs-CZ" dirty="0" smtClean="0"/>
              <a:t>získal další území pro České království-země České koruny</a:t>
            </a:r>
          </a:p>
          <a:p>
            <a:r>
              <a:rPr lang="cs-CZ" dirty="0" smtClean="0"/>
              <a:t>vzkvétal obchod,řemesla, vědy i umění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thumbnailCA9TSQT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2" y="4643446"/>
            <a:ext cx="2256791" cy="19859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thumbnailCA5DDQR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140" y="928670"/>
            <a:ext cx="1562100" cy="20764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thumbnailCA6FDD0B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7356" y="4714884"/>
            <a:ext cx="2403475" cy="18907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Významné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katedrála </a:t>
            </a:r>
            <a:r>
              <a:rPr lang="cs-CZ" dirty="0" err="1" smtClean="0"/>
              <a:t>sv.Víta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pražské arcibiskupství-Arnošt z Pardubic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Karlova univerzita</a:t>
            </a:r>
            <a:endParaRPr lang="cs-CZ" dirty="0"/>
          </a:p>
        </p:txBody>
      </p:sp>
      <p:pic>
        <p:nvPicPr>
          <p:cNvPr id="4" name="Obrázek 3" descr="thumbnailCAR56OC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36" y="857232"/>
            <a:ext cx="2239043" cy="1857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8H2FH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3143248"/>
            <a:ext cx="1524000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QY33M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7290" y="4929198"/>
            <a:ext cx="1524000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9ZBH5Z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48" y="3714752"/>
            <a:ext cx="180022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VÝZNAMNÉ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Nové Město pražské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Karlův most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hrad Karlštejn-české korunovační klenoty</a:t>
            </a:r>
            <a:endParaRPr lang="cs-CZ" dirty="0"/>
          </a:p>
        </p:txBody>
      </p:sp>
      <p:pic>
        <p:nvPicPr>
          <p:cNvPr id="5" name="Obrázek 4" descr="thumbnailCA3DUY9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892" y="357166"/>
            <a:ext cx="1143000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3JH2J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2071678"/>
            <a:ext cx="2638425" cy="20288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22IHH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2285992"/>
            <a:ext cx="2500330" cy="18752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thumbnailCAD54XD6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3042" y="4929198"/>
            <a:ext cx="2714644" cy="16740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thumbnailCAFGIETN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4942" y="4714884"/>
            <a:ext cx="2009775" cy="20097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VLÁDA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nejslavnější v našich dějinách</a:t>
            </a:r>
          </a:p>
          <a:p>
            <a:r>
              <a:rPr lang="cs-CZ" dirty="0" smtClean="0"/>
              <a:t>zajistil mír</a:t>
            </a:r>
          </a:p>
          <a:p>
            <a:r>
              <a:rPr lang="cs-CZ" dirty="0" smtClean="0"/>
              <a:t>učinil z Prahy jedno z největších měst tehdejší Evropy</a:t>
            </a:r>
          </a:p>
          <a:p>
            <a:r>
              <a:rPr lang="cs-CZ" dirty="0" smtClean="0"/>
              <a:t>měl čtyři manželky (Eliška Pomořanská-byla proslulá svou silou)</a:t>
            </a:r>
          </a:p>
          <a:p>
            <a:r>
              <a:rPr lang="cs-CZ" dirty="0" smtClean="0"/>
              <a:t>otec Václava IV. (nepřipravil dobře na vládu, byl rozmazlován)</a:t>
            </a:r>
            <a:endParaRPr lang="cs-CZ" dirty="0"/>
          </a:p>
        </p:txBody>
      </p:sp>
      <p:pic>
        <p:nvPicPr>
          <p:cNvPr id="4" name="Obrázek 3" descr="thumbnai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285728"/>
            <a:ext cx="1371600" cy="2133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Q1XAN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612" y="4929198"/>
            <a:ext cx="1143000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RZMCF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3438" y="4929198"/>
            <a:ext cx="1152525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Z3R0LU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2264" y="4929198"/>
            <a:ext cx="1190625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z="2000" dirty="0"/>
              <a:t>PAVEL AUGUSTA, František Honzák. </a:t>
            </a:r>
            <a:r>
              <a:rPr lang="cs-CZ" sz="2000" i="1" dirty="0"/>
              <a:t>Vlastivěda</a:t>
            </a:r>
            <a:r>
              <a:rPr lang="cs-CZ" sz="2000" dirty="0"/>
              <a:t>: </a:t>
            </a:r>
            <a:r>
              <a:rPr lang="cs-CZ" sz="2000" i="1" dirty="0"/>
              <a:t>pro 4.ročník</a:t>
            </a:r>
            <a:r>
              <a:rPr lang="cs-CZ" sz="2000" dirty="0"/>
              <a:t>. 3.vydání. Úvaly: SPL </a:t>
            </a:r>
            <a:r>
              <a:rPr lang="cs-CZ" sz="2000" dirty="0" err="1"/>
              <a:t>Práce,Albra</a:t>
            </a:r>
            <a:r>
              <a:rPr lang="cs-CZ" sz="2000" dirty="0"/>
              <a:t>, 2001. ISBN 80-86287-32-7. </a:t>
            </a:r>
          </a:p>
          <a:p>
            <a:endParaRPr lang="cs-CZ" sz="2000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85</TotalTime>
  <Words>273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KAREL IV.</vt:lpstr>
      <vt:lpstr>anotace</vt:lpstr>
      <vt:lpstr>Eliška přemyslovna</vt:lpstr>
      <vt:lpstr>Jan lucemburský</vt:lpstr>
      <vt:lpstr>Karel Iv.-otec vlasti</vt:lpstr>
      <vt:lpstr>Významné stavby</vt:lpstr>
      <vt:lpstr>VÝZNAMNÉ STAVBY</vt:lpstr>
      <vt:lpstr>VLÁDA KARLA IV.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25</cp:revision>
  <dcterms:created xsi:type="dcterms:W3CDTF">2011-12-27T16:35:45Z</dcterms:created>
  <dcterms:modified xsi:type="dcterms:W3CDTF">2012-04-03T19:43:35Z</dcterms:modified>
</cp:coreProperties>
</file>