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964A65-89EF-445C-83EC-01C485892A72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6CF306-ED48-4FED-AE64-A0322B37D7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CD7E07-4460-40F2-B016-E9BFCA12AF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979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VY_62_INOVACE_02.01.07, daň z příjmu PO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zaměřen na kompletní výklad problematiky daně z příjmu právnických osob, definuje její poplatníky, osvobození od daně, vysvětluje základ daně a výpočet daně.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Daň z příjmu právnických osob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Poplatníci daně a osvobození od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Poplatníky daně z příjmu právnických osob jsou hlavně: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osoby, které nejsou FO – především všechny obchodní společnosti, družstva, státní podniky, občanská sdružení (pokud mají příjmy podléhající dani)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organizační složky státu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Příklady  příjmů osvobozených od daně: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členské příspěvky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výnosy kostelních sbírek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Základ daně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 daně tvoří z účetnictví zjištěný rozdíl mezi výnosy a náklady (případně upravený o rozdíly vyplývající z účetnictví – např. rozdíl mezi daňovými a účetními odpisy majetku) – tj. zisk - jako výsledek hospodaření.</a:t>
            </a:r>
          </a:p>
          <a:p>
            <a:r>
              <a:rPr lang="cs-CZ" dirty="0" smtClean="0"/>
              <a:t>Pokud podnik vykáže za dané zdaňovací období ztrátu (tj. jeho náklady jsou větší než výnosy), daň neplatí (ale přesto vyplní a odevzdá daňové přiznání).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Položky odčitatelné od ZD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jsou upraveny §34 a jsou to:</a:t>
            </a:r>
          </a:p>
          <a:p>
            <a:pPr marL="514350" indent="-514350">
              <a:buAutoNum type="alphaLcParenR"/>
            </a:pPr>
            <a:r>
              <a:rPr lang="cs-CZ" dirty="0" smtClean="0"/>
              <a:t>daňová ztráta</a:t>
            </a:r>
          </a:p>
          <a:p>
            <a:pPr marL="514350" indent="-514350">
              <a:buAutoNum type="alphaLcParenR"/>
            </a:pPr>
            <a:r>
              <a:rPr lang="cs-CZ" dirty="0" smtClean="0"/>
              <a:t>odpočet na podporu výzkumu a vývoje</a:t>
            </a:r>
          </a:p>
          <a:p>
            <a:pPr marL="514350" indent="-514350">
              <a:buAutoNum type="alphaLcParenR"/>
            </a:pPr>
            <a:r>
              <a:rPr lang="cs-CZ" dirty="0" smtClean="0"/>
              <a:t>odpočet na podporu odborného vzdělávání</a:t>
            </a:r>
          </a:p>
          <a:p>
            <a:pPr marL="514350" indent="-514350">
              <a:buNone/>
            </a:pPr>
            <a:r>
              <a:rPr lang="cs-CZ" dirty="0" smtClean="0"/>
              <a:t>Pro všechny tyto tři odčitatelné položky platí stejná pravidla jako u FO.</a:t>
            </a:r>
          </a:p>
          <a:p>
            <a:pPr marL="514350" indent="-514350">
              <a:buNone/>
            </a:pPr>
            <a:r>
              <a:rPr lang="cs-CZ" dirty="0" smtClean="0"/>
              <a:t>-----------------------------------------------------------------</a:t>
            </a:r>
          </a:p>
          <a:p>
            <a:pPr marL="514350" indent="-514350">
              <a:buNone/>
            </a:pPr>
            <a:r>
              <a:rPr lang="cs-CZ" dirty="0" smtClean="0"/>
              <a:t>Po odečtu těchto tří odčitatelných položek získáváme tzv. </a:t>
            </a:r>
            <a:r>
              <a:rPr lang="cs-CZ" u="sng" dirty="0" smtClean="0"/>
              <a:t>snížený základ daně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d)   dary - pro stejné obdarované a stejné účely jako u FO, ale min. hodnota daru činí 2.000,- Kč a max. lze odečíst 10% ze </a:t>
            </a:r>
            <a:r>
              <a:rPr lang="cs-CZ" u="sng" dirty="0" smtClean="0"/>
              <a:t>sníženého základu daně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Výpočet daně a slevy na dani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 odečtení všech čtyř odčitatelných položek získáváme tzv. </a:t>
            </a:r>
            <a:r>
              <a:rPr lang="cs-CZ" u="sng" dirty="0" smtClean="0"/>
              <a:t>upravený ZD</a:t>
            </a:r>
            <a:r>
              <a:rPr lang="cs-CZ" dirty="0" smtClean="0"/>
              <a:t>, který se podle zákona zaokrouhluje na celé 1.000,- Kč dolů</a:t>
            </a:r>
          </a:p>
          <a:p>
            <a:r>
              <a:rPr lang="cs-CZ" dirty="0" smtClean="0"/>
              <a:t>Vypočítá se 19% daň, kterou lze ještě snížit o </a:t>
            </a:r>
            <a:r>
              <a:rPr lang="cs-CZ" u="sng" dirty="0" smtClean="0"/>
              <a:t>slevy na dani </a:t>
            </a:r>
            <a:r>
              <a:rPr lang="cs-CZ" dirty="0" smtClean="0"/>
              <a:t>podle § 35 – tj. ty, které známe od podnikajících FO: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18.000,-Kč za zaměstnance s lehčím </a:t>
            </a:r>
            <a:r>
              <a:rPr lang="cs-CZ" dirty="0" err="1" smtClean="0"/>
              <a:t>zdr</a:t>
            </a:r>
            <a:r>
              <a:rPr lang="cs-CZ" dirty="0" smtClean="0"/>
              <a:t>. postižením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60.000,- Kč za zaměstnance s těžším </a:t>
            </a:r>
            <a:r>
              <a:rPr lang="cs-CZ" dirty="0" err="1" smtClean="0"/>
              <a:t>zdr</a:t>
            </a:r>
            <a:r>
              <a:rPr lang="cs-CZ" dirty="0" smtClean="0"/>
              <a:t>. postižením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</a:t>
            </a:r>
          </a:p>
          <a:p>
            <a:pPr>
              <a:buNone/>
            </a:pPr>
            <a:r>
              <a:rPr lang="cs-CZ" dirty="0" smtClean="0"/>
              <a:t>   Tím vyčíslíme </a:t>
            </a:r>
            <a:r>
              <a:rPr lang="cs-CZ" u="sng" dirty="0" smtClean="0"/>
              <a:t>daňovou povinnost</a:t>
            </a:r>
            <a:r>
              <a:rPr lang="cs-CZ" dirty="0" smtClean="0"/>
              <a:t> dané PO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Kdo je poplatníkem daně z příjmu právnických osob?</a:t>
            </a:r>
          </a:p>
          <a:p>
            <a:r>
              <a:rPr lang="cs-CZ" dirty="0" smtClean="0"/>
              <a:t>2. Co tvoří základ daně?</a:t>
            </a:r>
          </a:p>
          <a:p>
            <a:r>
              <a:rPr lang="cs-CZ" dirty="0" smtClean="0"/>
              <a:t>3. Jsou položky odčitatelné od základu daně jiné nebo stejné jako u FO? O které čtyři položky </a:t>
            </a:r>
            <a:r>
              <a:rPr lang="cs-CZ" smtClean="0"/>
              <a:t>se jedná?</a:t>
            </a:r>
            <a:endParaRPr lang="cs-CZ" dirty="0" smtClean="0"/>
          </a:p>
          <a:p>
            <a:r>
              <a:rPr lang="cs-CZ" dirty="0" smtClean="0"/>
              <a:t>4. Kolik činí v současné době sazba daně?</a:t>
            </a:r>
          </a:p>
          <a:p>
            <a:r>
              <a:rPr lang="cs-CZ" dirty="0" smtClean="0"/>
              <a:t>5. Mají PO možnost uplatnit nějaké slevy na dani?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568/1992  Sb., o daních </a:t>
            </a:r>
            <a:r>
              <a:rPr lang="cs-CZ" smtClean="0"/>
              <a:t>z příjmu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</TotalTime>
  <Words>499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Daň z příjmu právnických osob</vt:lpstr>
      <vt:lpstr> Poplatníci daně a osvobození od daně</vt:lpstr>
      <vt:lpstr>Základ daně </vt:lpstr>
      <vt:lpstr>Položky odčitatelné od ZD</vt:lpstr>
      <vt:lpstr>Výpočet daně a slevy na dani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17</cp:revision>
  <dcterms:created xsi:type="dcterms:W3CDTF">2013-06-04T18:39:21Z</dcterms:created>
  <dcterms:modified xsi:type="dcterms:W3CDTF">2014-04-18T17:51:55Z</dcterms:modified>
</cp:coreProperties>
</file>