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9A3028-7454-4455-B103-68853E9B84C7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A818D4-71BB-416A-B512-5F11219531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DA4014-96FB-4355-AB3B-D3A895DD686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5450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VY_62_INOVACE_02.01.09, daň z nemovitých věcí - pozemků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OA (Daňová soustava)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Červen 2013 (úprava leden 2014)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tematického celku „Daňová soustava v ČR“ včetně výpočtu daní.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teoretickou část, výkladové příklady i příklady k samostatnému řešení.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je zaměřen na výklad daně z pozemků jako část zákona o dani z nemovitých věcí. Vysvětluje předmět této daně, osvobození od daně, její výpočet a placení.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Daň z pozemků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jako část daně z nemovitých věcí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Daň z nemovitých věcí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Nemovitostmi jsou pozemky a stavby spojené se zemí pevným základem.</a:t>
            </a:r>
          </a:p>
          <a:p>
            <a:r>
              <a:rPr lang="cs-CZ" dirty="0" smtClean="0"/>
              <a:t>Z toho také vyplývá struktura zákona o dani z nemovitých věcí ( zákon č. 338/1992 Sb.), který má tři části: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daň z pozemků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daň ze staveb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společná ustanovení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Daň z pozemků – předmět, poplatníci a osvobození od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Předmětem daně jsou pozemky na území ČR evidované</a:t>
            </a:r>
          </a:p>
          <a:p>
            <a:pPr>
              <a:buNone/>
            </a:pPr>
            <a:r>
              <a:rPr lang="cs-CZ" dirty="0" smtClean="0"/>
              <a:t>    v katastru nemovitostí.</a:t>
            </a:r>
          </a:p>
          <a:p>
            <a:r>
              <a:rPr lang="cs-CZ" dirty="0" smtClean="0"/>
              <a:t>Poplatníkem daně je v naprosté většině případů vlastník pozemku (někdy nájemce pozemku).</a:t>
            </a:r>
          </a:p>
          <a:p>
            <a:r>
              <a:rPr lang="cs-CZ" dirty="0" smtClean="0"/>
              <a:t>Od daně jsou osvobozeny např.: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pozemky ve vlastnictví státu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pozemky ve vlastnictví té obce, na jejímž území se nacházejí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pozemky, na nichž jsou hřbitovy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pozemky veřejně přístupných parků a sportovišť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pozemky určené pro veřejnou dopravu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Základ daně z pozemků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Základem daně u pozemků orné půdy, zahrad, ovocných sadů a luk je cena půdy zjištěná vynásobením skutečné výměry pozemku (v m²)  průměrnou cenou půdy za 1 m² stanovenou ve vyhlášce (vyhláška MZ ČR). Doporučuji zdroj www. farmy.</a:t>
            </a:r>
            <a:r>
              <a:rPr lang="cs-CZ" dirty="0" err="1" smtClean="0"/>
              <a:t>cz</a:t>
            </a:r>
            <a:r>
              <a:rPr lang="cs-CZ" smtClean="0"/>
              <a:t>.</a:t>
            </a:r>
            <a:endParaRPr lang="cs-CZ" dirty="0" smtClean="0"/>
          </a:p>
          <a:p>
            <a:r>
              <a:rPr lang="cs-CZ" dirty="0" smtClean="0"/>
              <a:t>Základem daně u ostatních pozemků (např. stavební parcely, dvorky) je skutečná výměra pozemku v m².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Sazby daně z pozemků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Sazba daně (podle § 6) činí např.:</a:t>
            </a:r>
          </a:p>
          <a:p>
            <a:r>
              <a:rPr lang="cs-CZ" dirty="0" smtClean="0"/>
              <a:t>a) u polí (orná půda), zahrad, sadů 0,75% ze ZD</a:t>
            </a:r>
          </a:p>
          <a:p>
            <a:r>
              <a:rPr lang="cs-CZ" dirty="0" smtClean="0"/>
              <a:t>b) u luk 0,25% ze ZD</a:t>
            </a:r>
          </a:p>
          <a:p>
            <a:r>
              <a:rPr lang="cs-CZ" dirty="0" smtClean="0"/>
              <a:t>c) u zpevněných ploch používaných pro podnikatelskou činnost v zemědělské prvovýrobě, v lesním a vodním hospodářství 1,- Kč/1m²</a:t>
            </a:r>
          </a:p>
          <a:p>
            <a:r>
              <a:rPr lang="cs-CZ" dirty="0" smtClean="0"/>
              <a:t>d) dtto, ale u ostatních podnikatelských aktivit 5,- Kč/1m²</a:t>
            </a:r>
          </a:p>
          <a:p>
            <a:r>
              <a:rPr lang="cs-CZ" dirty="0" smtClean="0"/>
              <a:t>e) u stavebních pozemků 2,- Kč/1m². Zde se ale ještě tato základní sazba násobí koeficientem podle počtu obyvatel v obci – viz. § 6, odst. 4 (např. pro obec od 6000 do 10000 obyvatel – </a:t>
            </a:r>
            <a:r>
              <a:rPr lang="cs-CZ" dirty="0" err="1" smtClean="0"/>
              <a:t>koef</a:t>
            </a:r>
            <a:r>
              <a:rPr lang="cs-CZ" dirty="0" smtClean="0"/>
              <a:t>. 1,6).</a:t>
            </a:r>
          </a:p>
          <a:p>
            <a:pPr>
              <a:buNone/>
            </a:pPr>
            <a:r>
              <a:rPr lang="cs-CZ" dirty="0" smtClean="0"/>
              <a:t>    Obec má možnost tento koeficient zvýšit či snížit.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Zdaňovací období, daňové přiznání a placení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Zdaňovacím obdobím je kalendářní rok – podle stavu k 1.1. – tj., ke změnám, které nastanou v průběhu roku se nepřihlíží.</a:t>
            </a:r>
          </a:p>
          <a:p>
            <a:r>
              <a:rPr lang="cs-CZ" dirty="0" smtClean="0"/>
              <a:t>Daňové přiznání se podává do 31.1., ale pouze tehdy, když došlo ke změně oproti minulému roku.</a:t>
            </a:r>
          </a:p>
          <a:p>
            <a:r>
              <a:rPr lang="cs-CZ" dirty="0" smtClean="0"/>
              <a:t>Pokud roční daň z nemovitých věcí nepřesáhne částku 5.000 Kč, je splatná najednou – do 31.5.</a:t>
            </a:r>
          </a:p>
          <a:p>
            <a:r>
              <a:rPr lang="cs-CZ" dirty="0" smtClean="0"/>
              <a:t>Pokud je roční daň vyšší než 5.000 Kč, je splatná ve dvou stejných splátkách (pro většinu poplatníků do 31.5. a 30.11). Ale i v tomto případě ji lze uhradit najednou do 31.5.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1) Vysvětlete pojem nemovitost.</a:t>
            </a:r>
          </a:p>
          <a:p>
            <a:r>
              <a:rPr lang="cs-CZ" dirty="0" smtClean="0"/>
              <a:t>2) Kdo je ve většině případů poplatníkem daně z pozemků?</a:t>
            </a:r>
          </a:p>
          <a:p>
            <a:r>
              <a:rPr lang="cs-CZ" dirty="0" smtClean="0"/>
              <a:t>3) Uveďte dva příklady pozemků osvobozených od daně.</a:t>
            </a:r>
          </a:p>
          <a:p>
            <a:r>
              <a:rPr lang="cs-CZ" dirty="0" smtClean="0"/>
              <a:t>4)  U „zemědělských“ pozemků (polí, zahrad) je potřeba znát k výpočtu ZD průměrnou cenu půdy. Kde ji lze zjistit?</a:t>
            </a:r>
          </a:p>
          <a:p>
            <a:r>
              <a:rPr lang="cs-CZ" dirty="0" smtClean="0"/>
              <a:t>5) Podává se přiznání každý rok? Pokud ne, tak kdy?</a:t>
            </a:r>
          </a:p>
          <a:p>
            <a:r>
              <a:rPr lang="cs-CZ" dirty="0" smtClean="0"/>
              <a:t>6) V jakém termínu se daň platí? Na čem </a:t>
            </a:r>
            <a:r>
              <a:rPr lang="cs-CZ" smtClean="0"/>
              <a:t>to záleží?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Zákon č. 338/1992 Sb., o dani </a:t>
            </a:r>
            <a:r>
              <a:rPr lang="cs-CZ" smtClean="0"/>
              <a:t>z nemovitostí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</TotalTime>
  <Words>666</Words>
  <Application>Microsoft Office PowerPoint</Application>
  <PresentationFormat>Předvádění na obrazovce (4:3)</PresentationFormat>
  <Paragraphs>64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Snímek 1</vt:lpstr>
      <vt:lpstr>Anotace</vt:lpstr>
      <vt:lpstr>Daň z pozemků </vt:lpstr>
      <vt:lpstr>Daň z nemovitých věcí</vt:lpstr>
      <vt:lpstr>Daň z pozemků – předmět, poplatníci a osvobození od daně</vt:lpstr>
      <vt:lpstr>Základ daně z pozemků</vt:lpstr>
      <vt:lpstr>Sazby daně z pozemků</vt:lpstr>
      <vt:lpstr>Zdaňovací období, daňové přiznání a placení daně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21</cp:revision>
  <dcterms:created xsi:type="dcterms:W3CDTF">2013-06-11T14:16:54Z</dcterms:created>
  <dcterms:modified xsi:type="dcterms:W3CDTF">2014-04-18T17:52:54Z</dcterms:modified>
</cp:coreProperties>
</file>