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16344-F0BA-4D5C-8487-9185CEFB20B0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6B23C-36BF-410F-B788-2E7FFAEED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B33BD3-A3DA-482A-9766-267D5EA9002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VY_62_INOVACE_02.01.10, příklady na daň z nemovitých věcí - pozemků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k procvičení výpočtu základu daně a daně z pozemků. Obsahuje jeden řešený příklad a jeden příklad (s výsledkem) pro samostatnou práci žáků.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daň z pozemků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 Barták vlastní v katastru obce Hořice:</a:t>
            </a:r>
          </a:p>
          <a:p>
            <a:pPr marL="514350" indent="-514350">
              <a:buAutoNum type="alphaLcParenR"/>
            </a:pPr>
            <a:r>
              <a:rPr lang="cs-CZ" dirty="0" smtClean="0"/>
              <a:t>zahradu o výměře 4 ary</a:t>
            </a:r>
          </a:p>
          <a:p>
            <a:pPr marL="514350" indent="-514350">
              <a:buAutoNum type="alphaLcParenR"/>
            </a:pPr>
            <a:r>
              <a:rPr lang="cs-CZ" dirty="0" smtClean="0"/>
              <a:t>pole o výměře 1,5 ha</a:t>
            </a:r>
          </a:p>
          <a:p>
            <a:pPr marL="514350" indent="-514350">
              <a:buAutoNum type="alphaLcParenR"/>
            </a:pPr>
            <a:r>
              <a:rPr lang="cs-CZ" dirty="0" smtClean="0"/>
              <a:t>0,5 ha louky</a:t>
            </a:r>
          </a:p>
          <a:p>
            <a:pPr marL="514350" indent="-514350">
              <a:buAutoNum type="alphaLcParenR"/>
            </a:pPr>
            <a:r>
              <a:rPr lang="cs-CZ" dirty="0" smtClean="0"/>
              <a:t>stavební parcelu o výměře 8 arů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Vypočítejte daň z jednotlivých druhů pozemků a celkovou výši daně. 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raději zopakujeme převody jednotek: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1 ar = 10 x 10 m  ………………. tj. 100 m²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1 ha = 100 x 100 m ………….. tj. 10.000 m²</a:t>
            </a:r>
          </a:p>
          <a:p>
            <a:pPr>
              <a:buNone/>
            </a:pPr>
            <a:r>
              <a:rPr lang="cs-CZ" dirty="0" smtClean="0"/>
              <a:t>    Dále musíme zjistit průměrnou cenu 1 m² půdy v dané obci – pro Hořice je stanovena cena 10,15 Kč/1m².</a:t>
            </a:r>
          </a:p>
          <a:p>
            <a:pPr>
              <a:buNone/>
            </a:pPr>
            <a:r>
              <a:rPr lang="cs-CZ" dirty="0" smtClean="0"/>
              <a:t>Výpočet:</a:t>
            </a:r>
          </a:p>
          <a:p>
            <a:pPr marL="514350" indent="-514350">
              <a:buAutoNum type="alphaLcParenR"/>
            </a:pPr>
            <a:r>
              <a:rPr lang="cs-CZ" dirty="0" smtClean="0"/>
              <a:t>Zahrada 4 ary = 400 m² x 10,15 = 4.060 Kč </a:t>
            </a:r>
          </a:p>
          <a:p>
            <a:pPr marL="514350" indent="-514350">
              <a:buNone/>
            </a:pPr>
            <a:r>
              <a:rPr lang="cs-CZ" dirty="0" smtClean="0"/>
              <a:t>      sazba daně pro zahradu je 0,75% - tj. 30,45 Kč</a:t>
            </a:r>
          </a:p>
          <a:p>
            <a:pPr marL="514350" indent="-514350">
              <a:buNone/>
            </a:pPr>
            <a:r>
              <a:rPr lang="cs-CZ" dirty="0" smtClean="0"/>
              <a:t>      daň ze zaokrouhluje na celé Kč nahoru – tedy </a:t>
            </a:r>
            <a:r>
              <a:rPr lang="cs-CZ" u="sng" dirty="0" smtClean="0"/>
              <a:t>31 Kč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b) Pole 1,5 ha = 15.000 m² x 10,15 = 152.250 Kč</a:t>
            </a:r>
          </a:p>
          <a:p>
            <a:pPr>
              <a:buNone/>
            </a:pPr>
            <a:r>
              <a:rPr lang="cs-CZ" dirty="0" smtClean="0"/>
              <a:t>    sazba daně u orné půdy je také 0,75% - 1.141,88 Kč</a:t>
            </a:r>
          </a:p>
          <a:p>
            <a:pPr>
              <a:buNone/>
            </a:pPr>
            <a:r>
              <a:rPr lang="cs-CZ" dirty="0" smtClean="0"/>
              <a:t>    zaokrouhleno tedy </a:t>
            </a:r>
            <a:r>
              <a:rPr lang="cs-CZ" u="sng" dirty="0" smtClean="0"/>
              <a:t>1.142 Kč  </a:t>
            </a:r>
          </a:p>
          <a:p>
            <a:pPr>
              <a:buNone/>
            </a:pPr>
            <a:r>
              <a:rPr lang="cs-CZ" dirty="0" smtClean="0"/>
              <a:t>c) Louka 0,5 ha = 5.000 m² x 10,15 = 50.750 Kč</a:t>
            </a:r>
          </a:p>
          <a:p>
            <a:pPr>
              <a:buNone/>
            </a:pPr>
            <a:r>
              <a:rPr lang="cs-CZ" dirty="0" smtClean="0"/>
              <a:t>     sazba daně u louky je 0,25% - 126,88 Kč</a:t>
            </a:r>
          </a:p>
          <a:p>
            <a:pPr>
              <a:buNone/>
            </a:pPr>
            <a:r>
              <a:rPr lang="cs-CZ" dirty="0" smtClean="0"/>
              <a:t>    zaokrouhleno tedy </a:t>
            </a:r>
            <a:r>
              <a:rPr lang="cs-CZ" u="sng" dirty="0" smtClean="0"/>
              <a:t>127 Kč</a:t>
            </a:r>
          </a:p>
          <a:p>
            <a:pPr>
              <a:buNone/>
            </a:pPr>
            <a:r>
              <a:rPr lang="cs-CZ" dirty="0" smtClean="0"/>
              <a:t>d) Stavební pozemek 8 arů = 800 m² </a:t>
            </a:r>
          </a:p>
          <a:p>
            <a:pPr>
              <a:buNone/>
            </a:pPr>
            <a:r>
              <a:rPr lang="cs-CZ" dirty="0" smtClean="0"/>
              <a:t>     u stavebních pozemků je sazba daně 2 Kč/1 m²</a:t>
            </a:r>
          </a:p>
          <a:p>
            <a:pPr>
              <a:buNone/>
            </a:pPr>
            <a:r>
              <a:rPr lang="cs-CZ" dirty="0" smtClean="0"/>
              <a:t>     tj. 800 x 2 = 1.600 Kč</a:t>
            </a:r>
          </a:p>
          <a:p>
            <a:pPr>
              <a:buNone/>
            </a:pPr>
            <a:r>
              <a:rPr lang="cs-CZ" dirty="0" smtClean="0"/>
              <a:t>     a dále se násobí koeficientem podle počtu obyvatel v obci </a:t>
            </a:r>
          </a:p>
          <a:p>
            <a:pPr>
              <a:buNone/>
            </a:pPr>
            <a:r>
              <a:rPr lang="cs-CZ" dirty="0" smtClean="0"/>
              <a:t>     1.600 x 1,6 = </a:t>
            </a:r>
            <a:r>
              <a:rPr lang="cs-CZ" u="sng" dirty="0" smtClean="0"/>
              <a:t>2.560 Kč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Sečteme daně ze všech druhů pozemků</a:t>
            </a:r>
          </a:p>
          <a:p>
            <a:r>
              <a:rPr lang="cs-CZ" dirty="0" smtClean="0"/>
              <a:t>a) zahrada                    31 Kč</a:t>
            </a:r>
          </a:p>
          <a:p>
            <a:r>
              <a:rPr lang="cs-CZ" dirty="0" smtClean="0"/>
              <a:t>b) pole                      1.142 Kč</a:t>
            </a:r>
          </a:p>
          <a:p>
            <a:r>
              <a:rPr lang="cs-CZ" dirty="0" smtClean="0"/>
              <a:t>c) louka                      127 Kč</a:t>
            </a:r>
          </a:p>
          <a:p>
            <a:r>
              <a:rPr lang="cs-CZ" dirty="0" smtClean="0"/>
              <a:t>d) stavební </a:t>
            </a:r>
            <a:r>
              <a:rPr lang="cs-CZ" dirty="0" err="1" smtClean="0"/>
              <a:t>poz</a:t>
            </a:r>
            <a:r>
              <a:rPr lang="cs-CZ" dirty="0" smtClean="0"/>
              <a:t>.     2.560 Kč</a:t>
            </a:r>
          </a:p>
          <a:p>
            <a:r>
              <a:rPr lang="cs-CZ" dirty="0" smtClean="0"/>
              <a:t>----------------------------------------</a:t>
            </a:r>
          </a:p>
          <a:p>
            <a:r>
              <a:rPr lang="cs-CZ" dirty="0" smtClean="0"/>
              <a:t>Daň z pozemků      </a:t>
            </a:r>
            <a:r>
              <a:rPr lang="cs-CZ" u="sng" dirty="0" smtClean="0"/>
              <a:t>3.860 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dani z pozemků pan Barták ročně zaplatí 3.860 Kč.</a:t>
            </a:r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k samostatnému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 Veselý vlastní:</a:t>
            </a:r>
          </a:p>
          <a:p>
            <a:r>
              <a:rPr lang="cs-CZ" dirty="0" smtClean="0"/>
              <a:t> v </a:t>
            </a:r>
            <a:r>
              <a:rPr lang="cs-CZ" dirty="0" err="1" smtClean="0"/>
              <a:t>Bílsku</a:t>
            </a:r>
            <a:r>
              <a:rPr lang="cs-CZ" dirty="0" smtClean="0"/>
              <a:t> zahradu o výměře 940 m² </a:t>
            </a:r>
          </a:p>
          <a:p>
            <a:r>
              <a:rPr lang="cs-CZ" dirty="0" smtClean="0"/>
              <a:t> v Hradci Králové stavební parcelu 6 arů</a:t>
            </a:r>
          </a:p>
          <a:p>
            <a:endParaRPr lang="cs-CZ" dirty="0" smtClean="0"/>
          </a:p>
          <a:p>
            <a:r>
              <a:rPr lang="cs-CZ" dirty="0" smtClean="0"/>
              <a:t>Vypočítejte celkovou daň z pozemků, kterou bude ročně platit.</a:t>
            </a:r>
          </a:p>
          <a:p>
            <a:r>
              <a:rPr lang="cs-CZ" dirty="0" smtClean="0"/>
              <a:t>Doplňující otázka: Bude registrován k dani z nemovitých věcí pouze na jednom nebo na dvou FÚ?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Výsledek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Daň z pozemků, kterou je pan Veselý povinen ročně platit, činí</a:t>
            </a:r>
            <a:r>
              <a:rPr lang="cs-CZ" sz="3600" dirty="0" smtClean="0"/>
              <a:t>   4.301 Kč.</a:t>
            </a:r>
          </a:p>
          <a:p>
            <a:endParaRPr lang="cs-CZ" sz="3600" dirty="0" smtClean="0"/>
          </a:p>
          <a:p>
            <a:r>
              <a:rPr lang="cs-CZ" dirty="0" smtClean="0"/>
              <a:t>Bude registrován k dani z nemovitých věcí jednak v HK, jednak v Hořicích, protože platí pravidlo místní příslušnosti podle toho, kde se nemovitost nachází.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338/1992 Sb., o dani z </a:t>
            </a:r>
            <a:r>
              <a:rPr lang="cs-CZ" smtClean="0"/>
              <a:t>nemovitých věcí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</TotalTime>
  <Words>528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Příklady na daň z pozemků</vt:lpstr>
      <vt:lpstr>Zadání příkladu</vt:lpstr>
      <vt:lpstr>Řešení</vt:lpstr>
      <vt:lpstr>Řešení</vt:lpstr>
      <vt:lpstr>Řešení</vt:lpstr>
      <vt:lpstr>Příklad k samostatnému řešení</vt:lpstr>
      <vt:lpstr>Výsledek příkladu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20</cp:revision>
  <dcterms:created xsi:type="dcterms:W3CDTF">2013-06-11T14:57:06Z</dcterms:created>
  <dcterms:modified xsi:type="dcterms:W3CDTF">2014-04-18T17:53:21Z</dcterms:modified>
</cp:coreProperties>
</file>