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B9DB8D-7BA7-4F36-ABCB-16B68B9F5D9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B375B9-E4FF-438E-AAE4-B0D8681DE49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1306537-51A7-43D0-AAA0-F9FD1110D23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54506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VY_62_INOVACE_02.01.11, daň z nemovitých věcí - staveb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Blanka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Kožíšková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pro 2.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OA (Daňová soustava)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Červen 2013 (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úprava leden 2014)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k výuce tematického celku „Daňová soustava v ČR“ včetně výpočtu daní.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teoretickou část, výkladové příklady i příklady k samostatnému řešení.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učební materiál je koncipován jako výkladový. Uvádí, co je předmětem daně ze staveb, stavby osvobozené od daně a podrobně vysvětluje postup výpočtu této daně. Věnuje se také daňovému přiznání k dani z nemovitých věcí a placení daně.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Daň ze staveb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jako část daně z nemovitých věcí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Předmět daně ze staveb, její poplatníci a osvobození od daně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Předmětem daně jsou především stavby (domy, chaty, garáže), byty (nový pojem – jednotky) a nebytové prostory (např. prostory pro podnikání).</a:t>
            </a:r>
          </a:p>
          <a:p>
            <a:r>
              <a:rPr lang="cs-CZ" dirty="0" smtClean="0"/>
              <a:t>Poplatníkem je ve většině případů vlastník.</a:t>
            </a:r>
          </a:p>
          <a:p>
            <a:r>
              <a:rPr lang="cs-CZ" dirty="0" smtClean="0"/>
              <a:t>Od daně jsou osvobozeny např.: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stavby ve vlastnictví státu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stavby ve vlastnictví té obce, na jejímž katastrálním území se nacházejí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stavby památkových veřejně přístupných objektů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stavby sloužící školám, muzeím, galeriím, zdravotnickým zařízením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Základ daně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 u staveb je výměra půdorysu nadzemní části stavby v m² (tzv. zastavěná plocha)</a:t>
            </a:r>
          </a:p>
          <a:p>
            <a:r>
              <a:rPr lang="cs-CZ" dirty="0" smtClean="0"/>
              <a:t>ZD u bytů (jednotek)je výměra podlahové plochy bytu v m² vynásobená koeficientem 1,22 nebo 1,20 (tzv. upravená podlahová plocha) – viz § 10, odst. 3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Sazby daně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Základní sazby činí (dle § 11):</a:t>
            </a:r>
          </a:p>
          <a:p>
            <a:pPr marL="514350" indent="-514350">
              <a:buAutoNum type="alphaLcParenR"/>
            </a:pPr>
            <a:r>
              <a:rPr lang="cs-CZ" dirty="0" smtClean="0"/>
              <a:t>U obytných domů 2 Kč/1m², u ostatních staveb tvořících příslušenství k obytným domům (kůlny) z výměry přesahující 16m² také 2 Kč/1m²</a:t>
            </a:r>
          </a:p>
          <a:p>
            <a:pPr marL="514350" indent="-514350">
              <a:buAutoNum type="alphaLcParenR"/>
            </a:pPr>
            <a:r>
              <a:rPr lang="cs-CZ" dirty="0" smtClean="0"/>
              <a:t>U staveb pro rodinnou rekreaci (chaty, chalupy)</a:t>
            </a:r>
          </a:p>
          <a:p>
            <a:pPr marL="514350" indent="-514350">
              <a:buNone/>
            </a:pPr>
            <a:r>
              <a:rPr lang="cs-CZ" dirty="0" smtClean="0"/>
              <a:t>        6 Kč/1m² + doplňkové stavby 2 Kč/1m²</a:t>
            </a:r>
          </a:p>
          <a:p>
            <a:pPr marL="514350" indent="-514350">
              <a:buAutoNum type="alphaLcParenR" startAt="3"/>
            </a:pPr>
            <a:r>
              <a:rPr lang="cs-CZ" dirty="0" smtClean="0"/>
              <a:t>U garáží 8 Kč/1m²</a:t>
            </a:r>
          </a:p>
          <a:p>
            <a:pPr marL="514350" indent="-514350">
              <a:buAutoNum type="alphaLcParenR" startAt="3"/>
            </a:pPr>
            <a:r>
              <a:rPr lang="cs-CZ" dirty="0" smtClean="0"/>
              <a:t>U staveb pro podnikání</a:t>
            </a:r>
          </a:p>
          <a:p>
            <a:pPr marL="514350" indent="-514350">
              <a:buFont typeface="Wingdings" pitchFamily="2" charset="2"/>
              <a:buChar char="v"/>
            </a:pPr>
            <a:r>
              <a:rPr lang="cs-CZ" dirty="0" smtClean="0"/>
              <a:t>v zemědělské prvovýrobě, lesním a vodním hospodářství 2 Kč/1m²</a:t>
            </a:r>
          </a:p>
          <a:p>
            <a:pPr marL="514350" indent="-514350">
              <a:buFont typeface="Wingdings" pitchFamily="2" charset="2"/>
              <a:buChar char="v"/>
            </a:pPr>
            <a:r>
              <a:rPr lang="cs-CZ" dirty="0" smtClean="0"/>
              <a:t>v průmyslu, stavebnictví, dopravě a ostatní zemědělské výrobě 10 Kč/1m²</a:t>
            </a:r>
          </a:p>
          <a:p>
            <a:pPr marL="514350" indent="-514350">
              <a:buFont typeface="Wingdings" pitchFamily="2" charset="2"/>
              <a:buChar char="v"/>
            </a:pPr>
            <a:r>
              <a:rPr lang="cs-CZ" dirty="0" smtClean="0"/>
              <a:t>v ostatních podnikatelských činnostech 10 Kč/1m²</a:t>
            </a:r>
          </a:p>
          <a:p>
            <a:pPr marL="514350" indent="-514350">
              <a:buAutoNum type="alphaLcParenR" startAt="5"/>
            </a:pPr>
            <a:r>
              <a:rPr lang="cs-CZ" dirty="0" smtClean="0"/>
              <a:t>U ostatních staveb 6 Kč/1m²</a:t>
            </a:r>
          </a:p>
          <a:p>
            <a:pPr marL="514350" indent="-514350">
              <a:buAutoNum type="alphaLcParenR" startAt="5"/>
            </a:pPr>
            <a:r>
              <a:rPr lang="cs-CZ" dirty="0" smtClean="0"/>
              <a:t>U bytů (jednotek) 2 Kč/1m²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Zvýšení sazeb daně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U obytných domů, chat, chalup a garáží se základní sazba daně zvyšuje za každé další nadzemní podlaží o 0,75 Kč, pokud plocha tohoto podlaží přesahuje 2/3 zastavěné plochy.</a:t>
            </a:r>
          </a:p>
          <a:p>
            <a:r>
              <a:rPr lang="cs-CZ" dirty="0" smtClean="0"/>
              <a:t>U staveb pro podnikatelskou činnost se základní sazba daně zvyšuje za každé další nadzemní podlaží o ,75 Kč, jestliže zastavěná plocha nadzemního podlaží přesahuje 1/3 zastavěné plochy.</a:t>
            </a:r>
          </a:p>
          <a:p>
            <a:r>
              <a:rPr lang="cs-CZ" dirty="0" smtClean="0"/>
              <a:t>U obytných domů a bytů se dále základní sazba (případně již zvýšená viz. výše) násobí koeficientem podle počtu obyvatel v obci – např. 1,6 při počtu obyvatel od 6000 do 10000.</a:t>
            </a:r>
          </a:p>
          <a:p>
            <a:r>
              <a:rPr lang="cs-CZ" dirty="0" smtClean="0"/>
              <a:t>Obec má možnost u chat, chalup, garáží a staveb pro podnikání  použít koeficient 1,5, kterým se násobí základní (případně již zvýšená viz. výše).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Daňové přiznání, placení daně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Daňové přiznání se podává do 31.1. daného zdaňovací období (kal. rok), ale jen pokud se změnil stávající stav.</a:t>
            </a:r>
          </a:p>
          <a:p>
            <a:r>
              <a:rPr lang="cs-CZ" dirty="0" smtClean="0"/>
              <a:t>Pokud daň z nemovitých věcí (tj. celkem daň z pozemků i ze staveb) nepřesáhne 5.000 Kč je splatná najednou do 31.5.</a:t>
            </a:r>
          </a:p>
          <a:p>
            <a:r>
              <a:rPr lang="cs-CZ" dirty="0" smtClean="0"/>
              <a:t>Pokud je celková  roční částka daně vyšší než 5.000 Kč, lze ji uhradit ve dvou termínech – tj. do 31.5. a do 30.11.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Otázky k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Uveďte alespoň dva příklady staveb osvobozených od daně.</a:t>
            </a:r>
          </a:p>
          <a:p>
            <a:r>
              <a:rPr lang="cs-CZ" dirty="0" smtClean="0"/>
              <a:t>2) Základem daně u staveb je tzv. zastavěná plocha. Vysvětlete tento pojem.</a:t>
            </a:r>
          </a:p>
          <a:p>
            <a:r>
              <a:rPr lang="cs-CZ" dirty="0" smtClean="0"/>
              <a:t>3) U kterého druhu staveb je nejvyšší základní sazba?</a:t>
            </a:r>
          </a:p>
          <a:p>
            <a:r>
              <a:rPr lang="cs-CZ" dirty="0" smtClean="0"/>
              <a:t>4) Existují nějaké možnosti zvýšení základních sazeb? Pokud ano, uveďte alespoň dvě.</a:t>
            </a:r>
          </a:p>
          <a:p>
            <a:r>
              <a:rPr lang="cs-CZ" dirty="0" smtClean="0"/>
              <a:t>5) V jakém případě a do kdy musím podat přiznání k dani </a:t>
            </a:r>
            <a:r>
              <a:rPr lang="cs-CZ" smtClean="0"/>
              <a:t>z nemovitých věcí?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Zákon č. 338/1992 Sb., o dani z </a:t>
            </a:r>
            <a:r>
              <a:rPr lang="cs-CZ" smtClean="0"/>
              <a:t>nemovitých věcí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52</TotalTime>
  <Words>680</Words>
  <Application>Microsoft Office PowerPoint</Application>
  <PresentationFormat>Předvádění na obrazovce (4:3)</PresentationFormat>
  <Paragraphs>63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Snímek 1</vt:lpstr>
      <vt:lpstr>Anotace</vt:lpstr>
      <vt:lpstr>Daň ze staveb</vt:lpstr>
      <vt:lpstr>Předmět daně ze staveb, její poplatníci a osvobození od daně</vt:lpstr>
      <vt:lpstr>Základ daně</vt:lpstr>
      <vt:lpstr>Sazby daně</vt:lpstr>
      <vt:lpstr>Zvýšení sazeb daně</vt:lpstr>
      <vt:lpstr>Daňové přiznání, placení daně</vt:lpstr>
      <vt:lpstr>Otázky k 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Kožíškovi</dc:creator>
  <cp:lastModifiedBy>Kožíškovi</cp:lastModifiedBy>
  <cp:revision>23</cp:revision>
  <dcterms:created xsi:type="dcterms:W3CDTF">2013-06-11T15:57:24Z</dcterms:created>
  <dcterms:modified xsi:type="dcterms:W3CDTF">2014-04-18T17:53:50Z</dcterms:modified>
</cp:coreProperties>
</file>