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D04E90-D2C2-4444-9455-7EDECB2D37E0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A3802E-1D07-43E5-BE86-6794878DDA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035BDB9-8E1C-4E39-9B72-BCF22BAB2DB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5450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VY_62_INOVACE_02.01.12, příklady na daň z nemovitých věcí  - ze staveb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OA (Daňová soustava)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Červen 2013 (úprava leden 2014)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tematického celku „Daňová soustava v ČR“ včetně výpočtu daní.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teoretickou část, výkladové příklady i příklady k samostatnému řešení.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je určen k procvičení učiva o dani ze staveb. Obsahuje jeden řešený příklad a další příklad pro samostatnou práci žáků.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Příklady na daň ze staveb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Zadání příkladu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Vypočítejte daň ze staveb u následujících nemovitostí:</a:t>
            </a:r>
          </a:p>
          <a:p>
            <a:pPr marL="514350" indent="-514350">
              <a:buAutoNum type="alphaLcParenR"/>
            </a:pPr>
            <a:r>
              <a:rPr lang="cs-CZ" dirty="0" smtClean="0"/>
              <a:t>Přízemní RD 8 x 11 m v obci s 4.500 obyvateli</a:t>
            </a:r>
          </a:p>
          <a:p>
            <a:pPr marL="514350" indent="-514350">
              <a:buAutoNum type="alphaLcParenR"/>
            </a:pPr>
            <a:r>
              <a:rPr lang="cs-CZ" dirty="0" smtClean="0"/>
              <a:t>Jednopatrový RD o půdorysu 10 x 13 m, přičemž 1. patro je pouze nad částí přízemí 7 x 13 m, v obci s 9.000 obyvateli</a:t>
            </a:r>
          </a:p>
          <a:p>
            <a:pPr marL="514350" indent="-514350">
              <a:buAutoNum type="alphaLcParenR"/>
            </a:pPr>
            <a:r>
              <a:rPr lang="cs-CZ" dirty="0" smtClean="0"/>
              <a:t>Chata 6 x 8 m  v obci s 950 obyvateli, obec využila možnost zvýšení daně pomocí koeficientu 1,5</a:t>
            </a:r>
          </a:p>
          <a:p>
            <a:pPr marL="514350" indent="-514350">
              <a:buAutoNum type="alphaLcParenR"/>
            </a:pPr>
            <a:r>
              <a:rPr lang="cs-CZ" dirty="0" smtClean="0"/>
              <a:t>Kravín o rozměrech 30 x 12 m ve </a:t>
            </a:r>
            <a:r>
              <a:rPr lang="cs-CZ" dirty="0" err="1" smtClean="0"/>
              <a:t>Vojicích</a:t>
            </a:r>
            <a:r>
              <a:rPr lang="cs-CZ" dirty="0" smtClean="0"/>
              <a:t>, obec nevyužila možnost zvýšení daně pomocí </a:t>
            </a:r>
            <a:r>
              <a:rPr lang="cs-CZ" dirty="0" err="1" smtClean="0"/>
              <a:t>koef</a:t>
            </a:r>
            <a:r>
              <a:rPr lang="cs-CZ" dirty="0" smtClean="0"/>
              <a:t>.</a:t>
            </a:r>
          </a:p>
          <a:p>
            <a:pPr marL="514350" indent="-514350">
              <a:buAutoNum type="alphaLcParenR"/>
            </a:pPr>
            <a:r>
              <a:rPr lang="cs-CZ" dirty="0" smtClean="0"/>
              <a:t>Dílna v HK (opravna aut) s půdorysem 25 x 12 m, nad polovinou přízemí je další podlaží, použití </a:t>
            </a:r>
            <a:r>
              <a:rPr lang="cs-CZ" dirty="0" err="1" smtClean="0"/>
              <a:t>koef</a:t>
            </a:r>
            <a:r>
              <a:rPr lang="cs-CZ" dirty="0" smtClean="0"/>
              <a:t>. 1,5 stanoveného obcí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lphaLcParenR"/>
            </a:pPr>
            <a:r>
              <a:rPr lang="cs-CZ" dirty="0" smtClean="0"/>
              <a:t>RD – 8 x 11 = 88 m² x 2 Kč/1m² (zákl. sazba) = 176 Kč </a:t>
            </a:r>
          </a:p>
          <a:p>
            <a:pPr marL="514350" indent="-514350">
              <a:buNone/>
            </a:pPr>
            <a:r>
              <a:rPr lang="cs-CZ" dirty="0" smtClean="0"/>
              <a:t>       176 Kč x 1,4 (</a:t>
            </a:r>
            <a:r>
              <a:rPr lang="cs-CZ" dirty="0" err="1" smtClean="0"/>
              <a:t>koef</a:t>
            </a:r>
            <a:r>
              <a:rPr lang="cs-CZ" dirty="0" smtClean="0"/>
              <a:t>. podle počtu </a:t>
            </a:r>
            <a:r>
              <a:rPr lang="cs-CZ" dirty="0" err="1" smtClean="0"/>
              <a:t>obyv</a:t>
            </a:r>
            <a:r>
              <a:rPr lang="cs-CZ" dirty="0" smtClean="0"/>
              <a:t>.) = 246,40 Kč</a:t>
            </a:r>
          </a:p>
          <a:p>
            <a:pPr marL="514350" indent="-514350">
              <a:buNone/>
            </a:pPr>
            <a:r>
              <a:rPr lang="cs-CZ" dirty="0" smtClean="0"/>
              <a:t>       zaokrouhlení na celé Kč nahoru – tj. </a:t>
            </a:r>
            <a:r>
              <a:rPr lang="cs-CZ" u="sng" dirty="0" smtClean="0"/>
              <a:t>247 Kč </a:t>
            </a:r>
          </a:p>
          <a:p>
            <a:pPr marL="514350" indent="-514350">
              <a:buAutoNum type="alphaLcParenR" startAt="2"/>
            </a:pPr>
            <a:r>
              <a:rPr lang="cs-CZ" dirty="0" smtClean="0"/>
              <a:t>RD – 10 x 13 = 130 m²</a:t>
            </a:r>
          </a:p>
          <a:p>
            <a:pPr marL="514350" indent="-514350">
              <a:buNone/>
            </a:pPr>
            <a:r>
              <a:rPr lang="cs-CZ" dirty="0" smtClean="0"/>
              <a:t>      další podlaží (1. patro) zabírá 7 x 13 = 91 m², což je 70% zastavěné plochy, což je víc než 2/3 a proto bude základní sazba 2 Kč zvýšená o 0,75 Kč a tedy celkem 2,75 Kč/1m²</a:t>
            </a:r>
          </a:p>
          <a:p>
            <a:pPr marL="514350" indent="-514350">
              <a:buNone/>
            </a:pPr>
            <a:r>
              <a:rPr lang="cs-CZ" dirty="0" smtClean="0"/>
              <a:t>      130 x 2,75 = 357,50 Kč</a:t>
            </a:r>
          </a:p>
          <a:p>
            <a:pPr marL="514350" indent="-514350">
              <a:buNone/>
            </a:pPr>
            <a:r>
              <a:rPr lang="cs-CZ" dirty="0" smtClean="0"/>
              <a:t>      a ještě vynásobit </a:t>
            </a:r>
            <a:r>
              <a:rPr lang="cs-CZ" dirty="0" err="1" smtClean="0"/>
              <a:t>koef</a:t>
            </a:r>
            <a:r>
              <a:rPr lang="cs-CZ" dirty="0" smtClean="0"/>
              <a:t>. podle počtu obyvatel v obci</a:t>
            </a:r>
          </a:p>
          <a:p>
            <a:pPr marL="514350" indent="-514350">
              <a:buNone/>
            </a:pPr>
            <a:r>
              <a:rPr lang="cs-CZ" dirty="0" smtClean="0"/>
              <a:t>      tj. 357,50 Kč x 1,6 = </a:t>
            </a:r>
            <a:r>
              <a:rPr lang="cs-CZ" u="sng" dirty="0" smtClean="0"/>
              <a:t>572 Kč </a:t>
            </a:r>
          </a:p>
          <a:p>
            <a:pPr marL="514350" indent="-514350">
              <a:buNone/>
            </a:pPr>
            <a:r>
              <a:rPr lang="cs-CZ" u="sng" dirty="0" smtClean="0"/>
              <a:t>        </a:t>
            </a:r>
          </a:p>
          <a:p>
            <a:pPr marL="514350" indent="-514350">
              <a:buNone/>
            </a:pP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c) Chata  6 x 8 = 48 m² x 6 Kč/1m² (zákl. sazba) = 288 Kč</a:t>
            </a:r>
          </a:p>
          <a:p>
            <a:pPr>
              <a:buNone/>
            </a:pPr>
            <a:r>
              <a:rPr lang="cs-CZ" dirty="0" smtClean="0"/>
              <a:t>   U chaty se nepočítá s </a:t>
            </a:r>
            <a:r>
              <a:rPr lang="cs-CZ" dirty="0" err="1" smtClean="0"/>
              <a:t>koef</a:t>
            </a:r>
            <a:r>
              <a:rPr lang="cs-CZ" dirty="0" smtClean="0"/>
              <a:t>. podle počtu </a:t>
            </a:r>
            <a:r>
              <a:rPr lang="cs-CZ" dirty="0" err="1" smtClean="0"/>
              <a:t>obyv</a:t>
            </a:r>
            <a:r>
              <a:rPr lang="cs-CZ" dirty="0" smtClean="0"/>
              <a:t>., ale obec stanovila použití koeficientu 1,5, musíme jím tedy daň násobit</a:t>
            </a:r>
          </a:p>
          <a:p>
            <a:pPr>
              <a:buNone/>
            </a:pPr>
            <a:r>
              <a:rPr lang="cs-CZ" dirty="0" smtClean="0"/>
              <a:t>    288 Kč x 1,5 = </a:t>
            </a:r>
            <a:r>
              <a:rPr lang="cs-CZ" u="sng" dirty="0" smtClean="0"/>
              <a:t>432 Kč</a:t>
            </a:r>
          </a:p>
          <a:p>
            <a:pPr>
              <a:buNone/>
            </a:pPr>
            <a:r>
              <a:rPr lang="cs-CZ" dirty="0" smtClean="0"/>
              <a:t>d) Kravín 30 x 12 = 360 m² x 2 Kč/1m² (základ. sazba pro podnikatelské objekty – zem. prvovýroba) = </a:t>
            </a:r>
            <a:r>
              <a:rPr lang="cs-CZ" u="sng" dirty="0" smtClean="0"/>
              <a:t>720 Kč</a:t>
            </a:r>
          </a:p>
          <a:p>
            <a:pPr>
              <a:buNone/>
            </a:pPr>
            <a:r>
              <a:rPr lang="cs-CZ" dirty="0" smtClean="0"/>
              <a:t>e) Dílna 25 x 12 = 300 m² x 10,75 Kč/1m² (základní sazba pro stavby pro </a:t>
            </a:r>
            <a:r>
              <a:rPr lang="cs-CZ" dirty="0" err="1" smtClean="0"/>
              <a:t>ost</a:t>
            </a:r>
            <a:r>
              <a:rPr lang="cs-CZ" dirty="0" smtClean="0"/>
              <a:t>. podnik. aktivity zvýšená o ,75 Kč za další podlaží – u „podnikatelských objektů“ stačí, když nadzemní podlaží přesahuje 1/3 zastavěné plochy) = 3.225 Kč  </a:t>
            </a:r>
          </a:p>
          <a:p>
            <a:pPr>
              <a:buNone/>
            </a:pPr>
            <a:r>
              <a:rPr lang="cs-CZ" dirty="0" smtClean="0"/>
              <a:t>    3.225 Kč x 1,5 (</a:t>
            </a:r>
            <a:r>
              <a:rPr lang="cs-CZ" dirty="0" err="1" smtClean="0"/>
              <a:t>koef</a:t>
            </a:r>
            <a:r>
              <a:rPr lang="cs-CZ" dirty="0" smtClean="0"/>
              <a:t>. stanovený obcí) = 4.837,50 Kč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err="1" smtClean="0"/>
              <a:t>zaokr</a:t>
            </a:r>
            <a:r>
              <a:rPr lang="cs-CZ" dirty="0" smtClean="0"/>
              <a:t>. na celé Kč nahoru = </a:t>
            </a:r>
            <a:r>
              <a:rPr lang="cs-CZ" u="sng" dirty="0" smtClean="0"/>
              <a:t>4.838 Kč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 k samostatnému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Vypočítejte částku daně ze staveb u těchto nemovitostí:</a:t>
            </a:r>
          </a:p>
          <a:p>
            <a:pPr marL="514350" indent="-514350">
              <a:buAutoNum type="alphaLcParenR"/>
            </a:pPr>
            <a:r>
              <a:rPr lang="cs-CZ" dirty="0" smtClean="0"/>
              <a:t>Byt (jednotka) s podlahovou plochou 65 m² ve městě se 150.000 obyvateli</a:t>
            </a:r>
          </a:p>
          <a:p>
            <a:pPr marL="514350" indent="-514350">
              <a:buAutoNum type="alphaLcParenR"/>
            </a:pPr>
            <a:r>
              <a:rPr lang="cs-CZ" dirty="0" smtClean="0"/>
              <a:t>Garáž o rozměrech 4 x 3,5 m, obec nevyužívá </a:t>
            </a:r>
            <a:r>
              <a:rPr lang="cs-CZ" dirty="0" err="1" smtClean="0"/>
              <a:t>koef</a:t>
            </a:r>
            <a:r>
              <a:rPr lang="cs-CZ" dirty="0" smtClean="0"/>
              <a:t>.</a:t>
            </a:r>
          </a:p>
          <a:p>
            <a:pPr marL="514350" indent="-514350">
              <a:buAutoNum type="alphaLcParenR"/>
            </a:pPr>
            <a:r>
              <a:rPr lang="cs-CZ" dirty="0" smtClean="0"/>
              <a:t>Patrová chata o rozměrech  6 x 8,5 m, obec využívá koeficient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Výsledky příkladu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byt……………………. </a:t>
            </a:r>
            <a:r>
              <a:rPr lang="cs-CZ" sz="3600" dirty="0" smtClean="0"/>
              <a:t>546 Kč</a:t>
            </a:r>
          </a:p>
          <a:p>
            <a:r>
              <a:rPr lang="cs-CZ" dirty="0" smtClean="0"/>
              <a:t>b) garáž ……………….. </a:t>
            </a:r>
            <a:r>
              <a:rPr lang="cs-CZ" sz="3600" dirty="0" smtClean="0"/>
              <a:t>112 Kč</a:t>
            </a:r>
          </a:p>
          <a:p>
            <a:r>
              <a:rPr lang="cs-CZ" dirty="0" smtClean="0"/>
              <a:t>c) chata ……………….. </a:t>
            </a:r>
            <a:r>
              <a:rPr lang="cs-CZ" sz="3600" dirty="0" smtClean="0"/>
              <a:t>517 Kč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Zákon č. 338/1992 Sb., o dani z nemovitostí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60</TotalTime>
  <Words>604</Words>
  <Application>Microsoft Office PowerPoint</Application>
  <PresentationFormat>Předvádění na obrazovce (4:3)</PresentationFormat>
  <Paragraphs>58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Anotace</vt:lpstr>
      <vt:lpstr>Příklady na daň ze staveb</vt:lpstr>
      <vt:lpstr>Zadání příkladu</vt:lpstr>
      <vt:lpstr>Řešení příkladu</vt:lpstr>
      <vt:lpstr>Řešení příkladu</vt:lpstr>
      <vt:lpstr>Příklad k samostatnému řešení</vt:lpstr>
      <vt:lpstr>Výsledky příkladu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18</cp:revision>
  <dcterms:created xsi:type="dcterms:W3CDTF">2013-06-11T18:47:03Z</dcterms:created>
  <dcterms:modified xsi:type="dcterms:W3CDTF">2014-04-18T17:55:07Z</dcterms:modified>
</cp:coreProperties>
</file>