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58" r:id="rId4"/>
    <p:sldId id="266" r:id="rId5"/>
    <p:sldId id="267" r:id="rId6"/>
    <p:sldId id="268" r:id="rId7"/>
    <p:sldId id="269" r:id="rId8"/>
    <p:sldId id="270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39ED14-951F-44C0-AC47-CAF4B04E7189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E2B7B7-6EA1-4F30-B96B-25830467FA0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63767EE-EA23-4B6C-9B82-E5C86C03F82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545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VY_62_INOVACE_02.01.13, daň z nabytí nemovitých věcí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materiál je koncipován jako výkladový. Zaměřuje se na daň z nabytí nemovitých věcí, vysvětluje, kdo je jejím poplatníkem, vymezuje předmět a základ daně. Seznamuje také s příklady osvobození od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z nabytí nemovitých věcí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Poplatníci a předmět daně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Převodce (prodávající) a nabyvatel (kupující) se mohou v kupní smlouvě dohodnout, kdo z nich bude daň platit. V případě, že se nedohodnou, je poplatníkem této daně prodávající.</a:t>
            </a:r>
          </a:p>
          <a:p>
            <a:r>
              <a:rPr lang="cs-CZ" dirty="0" smtClean="0"/>
              <a:t>Předmětem daně je úplatné nabytí vlastnického práva k nemovité věci – tj. prodej a koupě nemovitosti (pozemku, stavby, bytu).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Osvobození od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daně z nabytí nemovitých věcí je osvobozeno </a:t>
            </a:r>
            <a:r>
              <a:rPr lang="cs-CZ" dirty="0" err="1" smtClean="0"/>
              <a:t>např</a:t>
            </a:r>
            <a:r>
              <a:rPr lang="cs-CZ" dirty="0" smtClean="0"/>
              <a:t>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prodej nemovitosti, je-li kupujícím jiný členský stát EU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první prodej nového rodinného domu (např. stavební firma prodá dům majiteli) – nejdéle do 5 let od kolaudace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první prodej nového bytu – nedéle do 5 let od kolaudace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 stanovení základu daně se vychází z tzv. </a:t>
            </a:r>
            <a:r>
              <a:rPr lang="cs-CZ" u="sng" dirty="0" smtClean="0"/>
              <a:t>nabývací hodnoty,</a:t>
            </a:r>
            <a:r>
              <a:rPr lang="cs-CZ" dirty="0" smtClean="0"/>
              <a:t> snížené o uznatelný výdaj (poplatek znalci za vypracování znaleckého posudku – tzv. „odhadu“).</a:t>
            </a:r>
          </a:p>
          <a:p>
            <a:r>
              <a:rPr lang="cs-CZ" dirty="0" smtClean="0"/>
              <a:t>Nabývací hodnotou je buď: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sjednaná cena (kupní cena) nebo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zjištěná cena (odhad)</a:t>
            </a:r>
          </a:p>
          <a:p>
            <a:pPr>
              <a:buNone/>
            </a:pPr>
            <a:r>
              <a:rPr lang="cs-CZ" dirty="0" smtClean="0"/>
              <a:t> a to vždy ta, která je vyšší.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Sazba daně a její 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Sazba daně z nabytí nemovitých věcí činí (dle § 26) 4%.</a:t>
            </a:r>
          </a:p>
          <a:p>
            <a:r>
              <a:rPr lang="cs-CZ" dirty="0" smtClean="0"/>
              <a:t>Daň se vypočte jako součin základu daně (zaokrouhleného na celé 100 Kč nahoru) a sazby daně.</a:t>
            </a:r>
          </a:p>
          <a:p>
            <a:r>
              <a:rPr lang="cs-CZ" dirty="0" smtClean="0"/>
              <a:t>Daňové přiznání je poplatník povinen podat nejpozději do konce třetího kal. měsíce následujícího po měsíci, v němž byl proveden zápis do katastru nemovitostí.  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 jaké konkrétní situaci se mě bude týkat daň z převodu nemovitých věcí?</a:t>
            </a:r>
          </a:p>
          <a:p>
            <a:r>
              <a:rPr lang="cs-CZ" dirty="0" smtClean="0"/>
              <a:t>2) Uveďte alespoň jeden příklad osvobození od této daně.</a:t>
            </a:r>
          </a:p>
          <a:p>
            <a:r>
              <a:rPr lang="cs-CZ" dirty="0" smtClean="0"/>
              <a:t>3) Základem daně je buď kupní cena nebo odhad. Která z těchto částek?</a:t>
            </a:r>
          </a:p>
          <a:p>
            <a:r>
              <a:rPr lang="cs-CZ" dirty="0" smtClean="0"/>
              <a:t>4) Můžu základ daně o něco snížit?</a:t>
            </a:r>
          </a:p>
          <a:p>
            <a:r>
              <a:rPr lang="cs-CZ" dirty="0" smtClean="0"/>
              <a:t>5) Kolik činí sazba daně?</a:t>
            </a:r>
          </a:p>
          <a:p>
            <a:r>
              <a:rPr lang="cs-CZ" dirty="0" smtClean="0"/>
              <a:t>6) Do kdy musím na FÚ podat </a:t>
            </a:r>
            <a:r>
              <a:rPr lang="cs-CZ" smtClean="0"/>
              <a:t>daňové přiznání?  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357/1992 Sb., o dani dědické, darovací a z převodu nemovitostí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</TotalTime>
  <Words>469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Daň z nabytí nemovitých věcí</vt:lpstr>
      <vt:lpstr>Poplatníci a předmět daně</vt:lpstr>
      <vt:lpstr>Osvobození od daně</vt:lpstr>
      <vt:lpstr>Základ daně</vt:lpstr>
      <vt:lpstr>Sazba daně a její výpočet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27</cp:revision>
  <dcterms:created xsi:type="dcterms:W3CDTF">2013-06-12T06:05:58Z</dcterms:created>
  <dcterms:modified xsi:type="dcterms:W3CDTF">2014-04-18T17:55:34Z</dcterms:modified>
</cp:coreProperties>
</file>