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6ACD-E7BB-4591-8F2B-5B14DCC27332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BFB21-F02D-44C2-B66A-2D09A3E45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5295C6-60F6-4FB5-A07B-8D2FDC1654F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VY_62_INOVACE_02.01.15, daň z přidané hodnoty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výkladový a podrobně se věnuje dani z přidané hodnoty (DPH). Vysvětluje předmět daně, její plátce, osvobození od DPH, sazby a výpočet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 přidané hodnoty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 (DPH)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Předmět a plátci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Předmětem daně je především dodání zboží a poskytnutí služby (dále pak dovoz zboží ze zahraničí).</a:t>
            </a:r>
          </a:p>
          <a:p>
            <a:r>
              <a:rPr lang="cs-CZ" dirty="0" smtClean="0"/>
              <a:t>Plátcem DPH se povinně stává podnikající fyzická nebo právnická osoba, jejíž obrat (tržby) za nejvýše 12 bezprostředně předcházejících po sobě jdoucích kalendářních měsíců přesáhne 1.000.000 Kč.</a:t>
            </a:r>
          </a:p>
          <a:p>
            <a:r>
              <a:rPr lang="cs-CZ" dirty="0" smtClean="0"/>
              <a:t>Registrovat se jako plátce DPH je možné i dobrovolně (viz 4. ročník – předmět účetnictví).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Sazby daně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Existují dvě sazby DPH: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základní sazba 21 %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snížená sazba 15%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 zboží se uplatňuje základní sazba, ale pro zboží uvedené v příloze č. 3 – např. potraviny, nápoje (kromě alkoholických), knihy, časopisy – platí snížená sazba.</a:t>
            </a:r>
          </a:p>
          <a:p>
            <a:pPr>
              <a:buNone/>
            </a:pPr>
            <a:r>
              <a:rPr lang="cs-CZ" dirty="0" smtClean="0"/>
              <a:t>U služeb se uplatňuje také základní sazba, ale pro služby uvedené v příloze č. 2 – např. vodné a stočné, opravy invalidních vozíků, osobní doprava, ubytovací služby, </a:t>
            </a:r>
            <a:r>
              <a:rPr lang="cs-CZ" dirty="0" err="1" smtClean="0"/>
              <a:t>služby</a:t>
            </a:r>
            <a:r>
              <a:rPr lang="cs-CZ" dirty="0" smtClean="0"/>
              <a:t> posiloven a </a:t>
            </a:r>
            <a:r>
              <a:rPr lang="cs-CZ" dirty="0" err="1" smtClean="0"/>
              <a:t>fitcenter</a:t>
            </a:r>
            <a:r>
              <a:rPr lang="cs-CZ" dirty="0" smtClean="0"/>
              <a:t>, pohřební služby – platí snížená sazba.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Osvobození od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daně jsou osvobozeny např.: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poštovní služby a poštovní známky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rozhlasové a televizní vysílání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finanční činnosti (bankovní služby)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pojišťovací činnosti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výchova a vzdělávání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zdravotní služby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vývoz zboží do zahraničí (v rámci EU i mimo EU)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mtClean="0"/>
              <a:t>Výpočet DPH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DPH se vypočte jako součin základu daně (tj. ceny bez DPH) a sazby daně. Tedy: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		cena bez DPH x sazba daně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Cena včetně daně (celková cena) se potom vypočítá jako součet ceny bez DPH a DPH.</a:t>
            </a:r>
          </a:p>
          <a:p>
            <a:pPr>
              <a:buNone/>
            </a:pPr>
            <a:r>
              <a:rPr lang="cs-CZ" dirty="0" smtClean="0"/>
              <a:t>	!!! Tento postup použijeme, pokud máme danou cenu bez DPH 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DPH lze také vypočítat z celkové ceny (tedy z ceny včetně DPH) a to pomocí koeficientu, který se vypočítá jako podíl sazby daně (v čitateli) a čísla 100 + sazba daně (ve jmenovateli). Tedy:</a:t>
            </a:r>
          </a:p>
          <a:p>
            <a:pPr>
              <a:buNone/>
            </a:pPr>
            <a:r>
              <a:rPr lang="cs-CZ" dirty="0" smtClean="0"/>
              <a:t>				                    15</a:t>
            </a:r>
          </a:p>
          <a:p>
            <a:r>
              <a:rPr lang="cs-CZ" dirty="0" err="1" smtClean="0"/>
              <a:t>Koef</a:t>
            </a:r>
            <a:r>
              <a:rPr lang="cs-CZ" dirty="0" smtClean="0"/>
              <a:t>. pro sníženou sazbu =  ---------- = 0,1304347</a:t>
            </a:r>
          </a:p>
          <a:p>
            <a:pPr>
              <a:buNone/>
            </a:pPr>
            <a:r>
              <a:rPr lang="cs-CZ" dirty="0" smtClean="0"/>
              <a:t>                                                     100+15</a:t>
            </a:r>
          </a:p>
          <a:p>
            <a:pPr>
              <a:buNone/>
            </a:pPr>
            <a:r>
              <a:rPr lang="cs-CZ" dirty="0" smtClean="0"/>
              <a:t>    koeficient se zaokrouhluje na 4 </a:t>
            </a:r>
            <a:r>
              <a:rPr lang="cs-CZ" dirty="0" err="1" smtClean="0"/>
              <a:t>d</a:t>
            </a:r>
            <a:r>
              <a:rPr lang="cs-CZ" dirty="0" smtClean="0"/>
              <a:t>. m. = 0,1304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Úkol: Vytvořte vzorec a vypočítejte </a:t>
            </a:r>
            <a:r>
              <a:rPr lang="cs-CZ" dirty="0" err="1" smtClean="0"/>
              <a:t>koef</a:t>
            </a:r>
            <a:r>
              <a:rPr lang="cs-CZ" dirty="0" smtClean="0"/>
              <a:t>. pro základní sazbu DPH.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 kontrolu: </a:t>
            </a:r>
            <a:r>
              <a:rPr lang="cs-CZ" dirty="0" err="1" smtClean="0"/>
              <a:t>koef</a:t>
            </a:r>
            <a:r>
              <a:rPr lang="cs-CZ" dirty="0" smtClean="0"/>
              <a:t>. = 0,1736 (pro zákl. sazbu </a:t>
            </a:r>
            <a:r>
              <a:rPr lang="cs-CZ" smtClean="0"/>
              <a:t>DPH)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DPH se potom vypočítá jako součin příslušného koeficientu a celkové ceny, tedy: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DPH = </a:t>
            </a:r>
            <a:r>
              <a:rPr lang="cs-CZ" dirty="0" err="1" smtClean="0"/>
              <a:t>koef</a:t>
            </a:r>
            <a:r>
              <a:rPr lang="cs-CZ" dirty="0" smtClean="0"/>
              <a:t> x celková cena (včetně DPH)</a:t>
            </a:r>
          </a:p>
          <a:p>
            <a:endParaRPr lang="cs-CZ" dirty="0" smtClean="0"/>
          </a:p>
          <a:p>
            <a:r>
              <a:rPr lang="cs-CZ" dirty="0" smtClean="0"/>
              <a:t>Částku bez DPH potom dopočítáme jako rozdíl celkové ceny a vypočítané DPH. Tedy:</a:t>
            </a:r>
          </a:p>
          <a:p>
            <a:pPr>
              <a:buNone/>
            </a:pPr>
            <a:r>
              <a:rPr lang="cs-CZ" dirty="0" smtClean="0"/>
              <a:t>		cena bez DPH = celková cena – DPH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DPH se podle zákona může zaokrouhlovat na celé Kč (matematicky).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Daňové doklady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Daňový doklad může mít listinnou nebo elektronickou podobu.</a:t>
            </a:r>
          </a:p>
          <a:p>
            <a:r>
              <a:rPr lang="cs-CZ" dirty="0" smtClean="0"/>
              <a:t>Daňový doklad musí obsahovat náležitosti předepsané zákonem – viz § 29 (především označení obou účastníků obchodu, předmět a rozsah plnění, číslo dokladu a datum vystavení, cenu za MJ, základ daně, sazbu daně a výši daně).</a:t>
            </a:r>
          </a:p>
          <a:p>
            <a:r>
              <a:rPr lang="cs-CZ" dirty="0" smtClean="0"/>
              <a:t>V případě, pokud celková částka za plnění není vyšší než 10.000 Kč lze vystavit tzv. zjednodušený daňový doklad, který se od běžného daňového dokladu liší tím, že neobsahuje </a:t>
            </a:r>
            <a:r>
              <a:rPr lang="cs-CZ" dirty="0" err="1" smtClean="0"/>
              <a:t>identif</a:t>
            </a:r>
            <a:r>
              <a:rPr lang="cs-CZ" dirty="0" smtClean="0"/>
              <a:t>. údaje kupujícího a je v něm uvedena pouze celková cena a sazba DPH.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Zdaňovací období a daňové přiznání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Zdaňovacím obdobím je kalendářní měsíc.</a:t>
            </a:r>
          </a:p>
          <a:p>
            <a:r>
              <a:rPr lang="cs-CZ" dirty="0" smtClean="0"/>
              <a:t>Za určitých podmínek může být zdaňovacím obdobím čtvrtletí, pokud obrat plátce za předcházející kalendářní rok nebyl vyšší než 10.000.000 Kč a pokud to plátce oznámil správci daně (FÚ).</a:t>
            </a:r>
          </a:p>
          <a:p>
            <a:r>
              <a:rPr lang="cs-CZ" dirty="0" smtClean="0"/>
              <a:t>Daňové přiznání je plátce povinen podat do 25 dnů po skončení zdaňovacího období. K tomuto termínu je také splatná vypočítaná vlastní daňová povinnost.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Jaké sazby DPH rozlišujeme?</a:t>
            </a:r>
          </a:p>
          <a:p>
            <a:r>
              <a:rPr lang="cs-CZ" dirty="0" smtClean="0"/>
              <a:t>2) Jaké sazbě DPH podléhá zboží? </a:t>
            </a:r>
          </a:p>
          <a:p>
            <a:r>
              <a:rPr lang="cs-CZ" dirty="0" smtClean="0"/>
              <a:t>3) Jaké sazbě DPH podléhají služby?</a:t>
            </a:r>
          </a:p>
          <a:p>
            <a:r>
              <a:rPr lang="cs-CZ" dirty="0" smtClean="0"/>
              <a:t>4) Kdy se podnik musí povinně registrovat jako plátce DPH?</a:t>
            </a:r>
          </a:p>
          <a:p>
            <a:r>
              <a:rPr lang="cs-CZ" dirty="0" smtClean="0"/>
              <a:t>5) Znáte nějaké příklady činností osvobozených od DPH?</a:t>
            </a:r>
          </a:p>
          <a:p>
            <a:r>
              <a:rPr lang="cs-CZ" dirty="0" smtClean="0"/>
              <a:t>6) Jak se liší zjednodušený daňový doklad od běžného?</a:t>
            </a:r>
          </a:p>
          <a:p>
            <a:r>
              <a:rPr lang="cs-CZ" dirty="0" smtClean="0"/>
              <a:t>7) Jak dlouhé je zdaňovací období?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235/2004 Sb., o dani z </a:t>
            </a:r>
            <a:r>
              <a:rPr lang="cs-CZ" smtClean="0"/>
              <a:t>přidané hodnoty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215</TotalTime>
  <Words>719</Words>
  <Application>Microsoft Office PowerPoint</Application>
  <PresentationFormat>Předvádění na obrazovce (4:3)</PresentationFormat>
  <Paragraphs>89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Anotace</vt:lpstr>
      <vt:lpstr>Daň z přidané hodnoty</vt:lpstr>
      <vt:lpstr>Předmět a plátci DPH</vt:lpstr>
      <vt:lpstr>Sazby daně </vt:lpstr>
      <vt:lpstr>Osvobození od daně</vt:lpstr>
      <vt:lpstr>Výpočet DPH</vt:lpstr>
      <vt:lpstr>Výpočet DPH</vt:lpstr>
      <vt:lpstr>Výpočet DPH</vt:lpstr>
      <vt:lpstr>Daňové doklady</vt:lpstr>
      <vt:lpstr>Zdaňovací období a daňové přiznání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34</cp:revision>
  <dcterms:created xsi:type="dcterms:W3CDTF">2013-06-24T14:32:27Z</dcterms:created>
  <dcterms:modified xsi:type="dcterms:W3CDTF">2014-04-18T17:56:26Z</dcterms:modified>
</cp:coreProperties>
</file>