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788EA-39FE-4332-9745-493AFD14CCB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EA116-0E73-4B61-AF79-25F789B625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320999-DC13-43B8-B637-1C0CA816228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9794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VY_62_INOVACE_02.01.16, výpočty DPH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OA (Daňová soustava)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(úprava leden 2014)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určen k procvičení výpočtů DPH a to jak z ceny bez DPH, tak i z celkové ceny včetně DPH. Obsahuje řešené příklady i příklady k samostatné práci.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Příklady na výpočet DPH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Příklad na výpočet DPH</a:t>
            </a:r>
            <a:br>
              <a:rPr lang="cs-CZ" dirty="0" smtClean="0"/>
            </a:br>
            <a:r>
              <a:rPr lang="cs-CZ" dirty="0" smtClean="0"/>
              <a:t> z ceny bez DPH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Cena bez DPH (základ daně) je 1.200 Kč. Na zboží se vztahuje základní sazba DPH. Vypočítejte částku DPH a celkovou cenu.</a:t>
            </a:r>
          </a:p>
          <a:p>
            <a:endParaRPr lang="cs-CZ" dirty="0" smtClean="0"/>
          </a:p>
          <a:p>
            <a:r>
              <a:rPr lang="cs-CZ" dirty="0" smtClean="0"/>
              <a:t>Cena bez DPH			 1.200 Kč</a:t>
            </a:r>
          </a:p>
          <a:p>
            <a:r>
              <a:rPr lang="cs-CZ" dirty="0" smtClean="0"/>
              <a:t>DPH (21% z 1.200)     		   252 Kč</a:t>
            </a:r>
          </a:p>
          <a:p>
            <a:r>
              <a:rPr lang="cs-CZ" dirty="0" smtClean="0"/>
              <a:t>-------------------------------------------------</a:t>
            </a:r>
          </a:p>
          <a:p>
            <a:r>
              <a:rPr lang="cs-CZ" dirty="0" smtClean="0"/>
              <a:t>Cena celkem			1.452 Kč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Příklad na výpočet DPH</a:t>
            </a:r>
            <a:br>
              <a:rPr lang="cs-CZ" dirty="0" smtClean="0"/>
            </a:br>
            <a:r>
              <a:rPr lang="cs-CZ" dirty="0" smtClean="0"/>
              <a:t>z celkové ceny včetně DPH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Celková cena 1 ks zboží včetně 21% DPH je 750 Kč. Vypočítejte částku DPH a cenu bez daně.</a:t>
            </a:r>
          </a:p>
          <a:p>
            <a:endParaRPr lang="cs-CZ" dirty="0" smtClean="0"/>
          </a:p>
          <a:p>
            <a:r>
              <a:rPr lang="cs-CZ" dirty="0" smtClean="0"/>
              <a:t>DPH = koeficient x celková cena</a:t>
            </a:r>
          </a:p>
          <a:p>
            <a:pPr>
              <a:buNone/>
            </a:pPr>
            <a:r>
              <a:rPr lang="cs-CZ" dirty="0" smtClean="0"/>
              <a:t>             =  0,1736 x 750 = 130,20 Kč – </a:t>
            </a:r>
            <a:r>
              <a:rPr lang="cs-CZ" dirty="0" err="1" smtClean="0"/>
              <a:t>zaokr</a:t>
            </a:r>
            <a:r>
              <a:rPr lang="cs-CZ" dirty="0" smtClean="0"/>
              <a:t>. na 130 Kč</a:t>
            </a:r>
          </a:p>
          <a:p>
            <a:pPr>
              <a:buNone/>
            </a:pPr>
            <a:r>
              <a:rPr lang="cs-CZ" dirty="0" smtClean="0"/>
              <a:t>    cena bez DPH = celková cena – DPH</a:t>
            </a:r>
          </a:p>
          <a:p>
            <a:pPr>
              <a:buNone/>
            </a:pPr>
            <a:r>
              <a:rPr lang="cs-CZ" dirty="0" smtClean="0"/>
              <a:t>                             = 750 – 130 = 620 Kč</a:t>
            </a:r>
          </a:p>
          <a:p>
            <a:pPr>
              <a:buNone/>
            </a:pPr>
            <a:r>
              <a:rPr lang="cs-CZ" dirty="0" smtClean="0"/>
              <a:t>	Uspořádání výsledků: cena bez DPH  ……..   620 Kč</a:t>
            </a:r>
          </a:p>
          <a:p>
            <a:pPr>
              <a:buNone/>
            </a:pPr>
            <a:r>
              <a:rPr lang="cs-CZ" dirty="0" smtClean="0"/>
              <a:t>                                          DPH                  ……..    130 Kč</a:t>
            </a:r>
          </a:p>
          <a:p>
            <a:pPr>
              <a:buNone/>
            </a:pPr>
            <a:r>
              <a:rPr lang="cs-CZ" dirty="0" smtClean="0"/>
              <a:t>                                           ------------------------------------</a:t>
            </a:r>
          </a:p>
          <a:p>
            <a:pPr>
              <a:buNone/>
            </a:pPr>
            <a:r>
              <a:rPr lang="cs-CZ" dirty="0" smtClean="0"/>
              <a:t>                                           cena celkem    ……..    750 Kč</a:t>
            </a:r>
          </a:p>
          <a:p>
            <a:pPr>
              <a:buNone/>
            </a:pPr>
            <a:r>
              <a:rPr lang="cs-CZ" dirty="0" smtClean="0"/>
              <a:t>              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Příklady k samostatnému řešení - 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Cena 1 ks zboží bez DPH je 520,- Kč. Na toho zboží se vztahuje snížená sazba DPH. Vypočítejte částku DPH a celkovou cenu včetně DPH.</a:t>
            </a:r>
          </a:p>
          <a:p>
            <a:endParaRPr lang="cs-CZ" dirty="0" smtClean="0"/>
          </a:p>
          <a:p>
            <a:r>
              <a:rPr lang="cs-CZ" dirty="0" smtClean="0"/>
              <a:t>2) Celková cena služby včetně 15% je 7.520,- Kč. Vypočítejte DPH, cenu bez daně a výsledky přehledně uspořádejte.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příkladů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cena bez DPH		520 Kč</a:t>
            </a:r>
          </a:p>
          <a:p>
            <a:pPr>
              <a:buNone/>
            </a:pPr>
            <a:r>
              <a:rPr lang="cs-CZ" dirty="0" smtClean="0"/>
              <a:t>       DPH			 78 Kč</a:t>
            </a:r>
          </a:p>
          <a:p>
            <a:pPr>
              <a:buNone/>
            </a:pPr>
            <a:r>
              <a:rPr lang="cs-CZ" dirty="0" smtClean="0"/>
              <a:t>       cena celkem		</a:t>
            </a:r>
            <a:r>
              <a:rPr lang="cs-CZ" u="sng" dirty="0" smtClean="0"/>
              <a:t>598 Kč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	2)  cena bez DPH		6.539 Kč</a:t>
            </a:r>
          </a:p>
          <a:p>
            <a:pPr>
              <a:buNone/>
            </a:pPr>
            <a:r>
              <a:rPr lang="cs-CZ" dirty="0" smtClean="0"/>
              <a:t>	      DPH			   981 Kč</a:t>
            </a:r>
          </a:p>
          <a:p>
            <a:pPr>
              <a:buNone/>
            </a:pPr>
            <a:r>
              <a:rPr lang="cs-CZ" dirty="0" smtClean="0"/>
              <a:t>	      cena celkem		</a:t>
            </a:r>
            <a:r>
              <a:rPr lang="cs-CZ" u="sng" dirty="0" smtClean="0"/>
              <a:t>7.520 Kč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Zákon č. 235/2004 Sb., o dani </a:t>
            </a:r>
            <a:r>
              <a:rPr lang="cs-CZ" smtClean="0"/>
              <a:t>z přidané hodnoty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</TotalTime>
  <Words>303</Words>
  <Application>Microsoft Office PowerPoint</Application>
  <PresentationFormat>Předvádění na obrazovce (4:3)</PresentationFormat>
  <Paragraphs>56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Anotace</vt:lpstr>
      <vt:lpstr>Příklady na výpočet DPH</vt:lpstr>
      <vt:lpstr>Příklad na výpočet DPH  z ceny bez DPH </vt:lpstr>
      <vt:lpstr>Příklad na výpočet DPH z celkové ceny včetně DPH</vt:lpstr>
      <vt:lpstr>Příklady k samostatnému řešení - zadání</vt:lpstr>
      <vt:lpstr>Řešení příkladů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15</cp:revision>
  <dcterms:created xsi:type="dcterms:W3CDTF">2013-06-25T06:58:15Z</dcterms:created>
  <dcterms:modified xsi:type="dcterms:W3CDTF">2014-04-18T17:56:49Z</dcterms:modified>
</cp:coreProperties>
</file>