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VY_32_INOVACE_14_Vlastivěda 4.ročník_Husitství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Husitství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B82D23-2CB8-4C17-94D3-7F1A6EDA38E2}" type="presOf" srcId="{D1B46980-6531-4606-95E6-44980827E919}" destId="{6140AFEC-043D-4C43-A2F9-D0F5331DF3A3}" srcOrd="0" destOrd="0" presId="urn:microsoft.com/office/officeart/2005/8/layout/target3"/>
    <dgm:cxn modelId="{826F0B69-247B-4930-AA6D-7296079404C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30F522-F09A-41B4-9134-30EFE1C80C8A}" type="presOf" srcId="{D8197B8C-B260-4A16-BDF4-0947B075E274}" destId="{25B08C86-7E15-44DC-BE7F-FFB55DD49D12}" srcOrd="0" destOrd="0" presId="urn:microsoft.com/office/officeart/2005/8/layout/target3"/>
    <dgm:cxn modelId="{5490B148-CA49-47D6-870C-028DD1043DC3}" type="presOf" srcId="{B651F6E3-6281-48DB-9319-2AEAFDAE7572}" destId="{619D679B-A015-4ECF-8348-D1034C574F40}" srcOrd="0" destOrd="0" presId="urn:microsoft.com/office/officeart/2005/8/layout/target3"/>
    <dgm:cxn modelId="{EB9CA404-6ECD-4419-BDF5-395615FD3B45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9A87F9-C66B-42FB-8492-5CB996F65BBE}" type="presOf" srcId="{4C35D32F-0EAB-4CD7-82EE-45574DC2A586}" destId="{8BEBB6EC-1DAA-4CAC-8A25-BC0FCBD5DBD5}" srcOrd="0" destOrd="0" presId="urn:microsoft.com/office/officeart/2005/8/layout/target3"/>
    <dgm:cxn modelId="{ED81C296-8B50-4054-88FF-FE7D869E9CDD}" type="presOf" srcId="{D1B46980-6531-4606-95E6-44980827E919}" destId="{2BE915AB-18AA-4053-B92C-3BFC9ED204BB}" srcOrd="1" destOrd="0" presId="urn:microsoft.com/office/officeart/2005/8/layout/target3"/>
    <dgm:cxn modelId="{B4C7A65D-45B3-4EFC-BE2C-079E81A1DA1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5A2A00-179A-4668-9591-58EB0425720C}" type="presOf" srcId="{757F3AB3-0718-4624-B441-E567A8F0AB56}" destId="{333A1088-737F-45CB-B68E-254E46348037}" srcOrd="0" destOrd="0" presId="urn:microsoft.com/office/officeart/2005/8/layout/target3"/>
    <dgm:cxn modelId="{4A51C556-46EF-4313-AE7A-9CF86842AB70}" type="presOf" srcId="{4C35D32F-0EAB-4CD7-82EE-45574DC2A586}" destId="{890E4F0B-2866-4A3F-A3C7-2A14B1797930}" srcOrd="1" destOrd="0" presId="urn:microsoft.com/office/officeart/2005/8/layout/target3"/>
    <dgm:cxn modelId="{D54F5FE5-FC6F-4CE6-A291-53FD2C13719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4E7069-662E-4D61-99E1-268BF51131BE}" type="presParOf" srcId="{333A1088-737F-45CB-B68E-254E46348037}" destId="{F5ABB229-8D3B-4694-996A-96F23CF14429}" srcOrd="0" destOrd="0" presId="urn:microsoft.com/office/officeart/2005/8/layout/target3"/>
    <dgm:cxn modelId="{DB9C95FE-4B4D-4E03-AC73-1924052831D2}" type="presParOf" srcId="{333A1088-737F-45CB-B68E-254E46348037}" destId="{F41139FD-01EE-4571-8B17-4FB00FC51163}" srcOrd="1" destOrd="0" presId="urn:microsoft.com/office/officeart/2005/8/layout/target3"/>
    <dgm:cxn modelId="{5C7091BB-5899-4045-B965-C9E14DF3B1D8}" type="presParOf" srcId="{333A1088-737F-45CB-B68E-254E46348037}" destId="{D005CE8C-CC26-4C3E-AC11-E15060ECD759}" srcOrd="2" destOrd="0" presId="urn:microsoft.com/office/officeart/2005/8/layout/target3"/>
    <dgm:cxn modelId="{24D27038-7B67-4578-9D6F-D987C81A5212}" type="presParOf" srcId="{333A1088-737F-45CB-B68E-254E46348037}" destId="{2C702D82-9B77-49B7-9568-BB8EB47C3372}" srcOrd="3" destOrd="0" presId="urn:microsoft.com/office/officeart/2005/8/layout/target3"/>
    <dgm:cxn modelId="{1AA2361C-B57F-4557-9EEE-42F78EAB52EC}" type="presParOf" srcId="{333A1088-737F-45CB-B68E-254E46348037}" destId="{A52A0455-90FF-4808-ABD0-F02540D31D5A}" srcOrd="4" destOrd="0" presId="urn:microsoft.com/office/officeart/2005/8/layout/target3"/>
    <dgm:cxn modelId="{F9E81EAA-3DF9-4174-A94D-FB3E247B3448}" type="presParOf" srcId="{333A1088-737F-45CB-B68E-254E46348037}" destId="{6140AFEC-043D-4C43-A2F9-D0F5331DF3A3}" srcOrd="5" destOrd="0" presId="urn:microsoft.com/office/officeart/2005/8/layout/target3"/>
    <dgm:cxn modelId="{397B8E51-4C95-4747-8CE5-8B393EE018A3}" type="presParOf" srcId="{333A1088-737F-45CB-B68E-254E46348037}" destId="{9358AC05-5D7D-4327-9F80-1AD486AEA664}" srcOrd="6" destOrd="0" presId="urn:microsoft.com/office/officeart/2005/8/layout/target3"/>
    <dgm:cxn modelId="{80E2A517-ADD6-43FD-AFD6-D74BE51F6A24}" type="presParOf" srcId="{333A1088-737F-45CB-B68E-254E46348037}" destId="{313FC574-E1CD-4FB4-B054-0B805CE0447D}" srcOrd="7" destOrd="0" presId="urn:microsoft.com/office/officeart/2005/8/layout/target3"/>
    <dgm:cxn modelId="{A969C1C8-C5A2-492A-83C5-3EEBB0D9977E}" type="presParOf" srcId="{333A1088-737F-45CB-B68E-254E46348037}" destId="{619D679B-A015-4ECF-8348-D1034C574F40}" srcOrd="8" destOrd="0" presId="urn:microsoft.com/office/officeart/2005/8/layout/target3"/>
    <dgm:cxn modelId="{D91863DB-C112-49F4-8EDB-65F777D2DD4B}" type="presParOf" srcId="{333A1088-737F-45CB-B68E-254E46348037}" destId="{322283A8-4A27-4CDA-BAE3-F381106A9174}" srcOrd="9" destOrd="0" presId="urn:microsoft.com/office/officeart/2005/8/layout/target3"/>
    <dgm:cxn modelId="{B8A4C36C-F548-4508-B471-1CC55D201F9A}" type="presParOf" srcId="{333A1088-737F-45CB-B68E-254E46348037}" destId="{FFC9F71D-1B4F-4AD9-A4A6-86ADEFC8AF5C}" srcOrd="10" destOrd="0" presId="urn:microsoft.com/office/officeart/2005/8/layout/target3"/>
    <dgm:cxn modelId="{08480592-1BCC-4CDE-8FA5-6C8B3CC675E9}" type="presParOf" srcId="{333A1088-737F-45CB-B68E-254E46348037}" destId="{25B08C86-7E15-44DC-BE7F-FFB55DD49D12}" srcOrd="11" destOrd="0" presId="urn:microsoft.com/office/officeart/2005/8/layout/target3"/>
    <dgm:cxn modelId="{52F8F8D1-2F68-48D7-A7CD-D6900F35E0AF}" type="presParOf" srcId="{333A1088-737F-45CB-B68E-254E46348037}" destId="{76644BE8-9D7C-4C09-B250-3D10AF48CBB7}" srcOrd="12" destOrd="0" presId="urn:microsoft.com/office/officeart/2005/8/layout/target3"/>
    <dgm:cxn modelId="{91C37668-8696-4FCA-9EEB-D3A572A2F3FE}" type="presParOf" srcId="{333A1088-737F-45CB-B68E-254E46348037}" destId="{EE85B701-7295-41C0-BA7A-34D3756A2AE6}" srcOrd="13" destOrd="0" presId="urn:microsoft.com/office/officeart/2005/8/layout/target3"/>
    <dgm:cxn modelId="{411ED362-E379-416A-A70D-02238BA9D9C8}" type="presParOf" srcId="{333A1088-737F-45CB-B68E-254E46348037}" destId="{8BEBB6EC-1DAA-4CAC-8A25-BC0FCBD5DBD5}" srcOrd="14" destOrd="0" presId="urn:microsoft.com/office/officeart/2005/8/layout/target3"/>
    <dgm:cxn modelId="{6D0C784B-B069-4D55-B4F4-CC8739E240BA}" type="presParOf" srcId="{333A1088-737F-45CB-B68E-254E46348037}" destId="{AED2198E-93D5-4001-81B4-73124B309672}" srcOrd="15" destOrd="0" presId="urn:microsoft.com/office/officeart/2005/8/layout/target3"/>
    <dgm:cxn modelId="{6AD605FD-3732-4195-BC8B-1199B60193A4}" type="presParOf" srcId="{333A1088-737F-45CB-B68E-254E46348037}" destId="{2BE915AB-18AA-4053-B92C-3BFC9ED204BB}" srcOrd="16" destOrd="0" presId="urn:microsoft.com/office/officeart/2005/8/layout/target3"/>
    <dgm:cxn modelId="{2D9C8334-FA41-43F9-9C8A-7680BE1C83CA}" type="presParOf" srcId="{333A1088-737F-45CB-B68E-254E46348037}" destId="{6BB5E863-4638-4E1D-BFDE-399D028AC4ED}" srcOrd="17" destOrd="0" presId="urn:microsoft.com/office/officeart/2005/8/layout/target3"/>
    <dgm:cxn modelId="{955C74EA-AFB3-4319-A0D8-206EB383EAF5}" type="presParOf" srcId="{333A1088-737F-45CB-B68E-254E46348037}" destId="{5A5FFA88-C948-4069-8E93-59FA12366E83}" srcOrd="18" destOrd="0" presId="urn:microsoft.com/office/officeart/2005/8/layout/target3"/>
    <dgm:cxn modelId="{72BECED8-1807-45B7-879C-852C9C6D78F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VY_32_INOVACE_14_Vlastivěda 4.ročník_Husitství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Husitství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E431041-DDF9-401D-8DF1-BBA50A97FE2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4299D8-58F5-4C8C-BCA2-6AD29F65D8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2023065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540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 Hus</a:t>
            </a:r>
          </a:p>
          <a:p>
            <a:r>
              <a:rPr lang="cs-CZ" dirty="0" smtClean="0"/>
              <a:t>Jan Žižka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48680"/>
            <a:ext cx="3744416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07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Je vhodné ji doplnit ukázkou husitských zbraní.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33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Václav IV.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yn Karla IV.</a:t>
            </a:r>
          </a:p>
          <a:p>
            <a:r>
              <a:rPr lang="cs-CZ" dirty="0"/>
              <a:t>s</a:t>
            </a:r>
            <a:r>
              <a:rPr lang="cs-CZ" dirty="0" smtClean="0"/>
              <a:t>labý král</a:t>
            </a:r>
          </a:p>
          <a:p>
            <a:r>
              <a:rPr lang="cs-CZ" dirty="0"/>
              <a:t>m</a:t>
            </a:r>
            <a:r>
              <a:rPr lang="cs-CZ" dirty="0" smtClean="0"/>
              <a:t>ocní začali utiskovat slabé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068960"/>
            <a:ext cx="2363341" cy="30735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052736"/>
            <a:ext cx="1673349" cy="3240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1576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hus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istr </a:t>
            </a:r>
            <a:r>
              <a:rPr lang="cs-CZ" dirty="0" smtClean="0"/>
              <a:t>pražské </a:t>
            </a:r>
            <a:r>
              <a:rPr lang="cs-CZ" dirty="0" smtClean="0"/>
              <a:t>univerzity.</a:t>
            </a:r>
            <a:endParaRPr lang="cs-CZ" dirty="0" smtClean="0"/>
          </a:p>
          <a:p>
            <a:r>
              <a:rPr lang="cs-CZ" dirty="0" smtClean="0"/>
              <a:t>Napomínal pány i chudý lid, aby žili podle Božích přikázání.</a:t>
            </a:r>
          </a:p>
          <a:p>
            <a:r>
              <a:rPr lang="cs-CZ" dirty="0" smtClean="0"/>
              <a:t>Ostře kritizoval církev, aby se vrátila k původní chudobě jako v době Ježíšově.</a:t>
            </a:r>
          </a:p>
          <a:p>
            <a:r>
              <a:rPr lang="cs-CZ" dirty="0" smtClean="0"/>
              <a:t>Kázal v kapli Betlémské.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717032"/>
            <a:ext cx="2600325" cy="2800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4664"/>
            <a:ext cx="1304925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425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hus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Zpočátku byl podporován králem, kázání navštěvovala i královna Žofie.</a:t>
            </a:r>
          </a:p>
          <a:p>
            <a:r>
              <a:rPr lang="cs-CZ" dirty="0" smtClean="0"/>
              <a:t>Na Prahu byla uvalena klatba.</a:t>
            </a:r>
          </a:p>
          <a:p>
            <a:r>
              <a:rPr lang="cs-CZ" dirty="0" smtClean="0"/>
              <a:t>Byl pozván na církevní sněm do Kostnice, kde měl obhájit, že není kacíř.</a:t>
            </a:r>
          </a:p>
          <a:p>
            <a:r>
              <a:rPr lang="cs-CZ" dirty="0" smtClean="0"/>
              <a:t>Zikmund Lucemburský mu měl zajistit bezpečnost.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764704"/>
            <a:ext cx="1488182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29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6</a:t>
            </a:r>
            <a:r>
              <a:rPr lang="cs-CZ" dirty="0" smtClean="0"/>
              <a:t>. ČERVENCE </a:t>
            </a:r>
            <a:r>
              <a:rPr lang="cs-CZ" dirty="0" smtClean="0"/>
              <a:t>1415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Koncil dal mistra Jana Husa uvěznit.</a:t>
            </a:r>
          </a:p>
          <a:p>
            <a:r>
              <a:rPr lang="cs-CZ" dirty="0" smtClean="0"/>
              <a:t>Žádali, aby své názory odvolal.</a:t>
            </a:r>
          </a:p>
          <a:p>
            <a:r>
              <a:rPr lang="cs-CZ" dirty="0" smtClean="0"/>
              <a:t>Hus neodvolal a byl upálen na břehu řeky Rýna.</a:t>
            </a:r>
          </a:p>
          <a:p>
            <a:r>
              <a:rPr lang="cs-CZ" dirty="0" smtClean="0"/>
              <a:t>Krátce poté byl upálen i Jeroným Pražský.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05064"/>
            <a:ext cx="2857500" cy="1819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861048"/>
            <a:ext cx="2857500" cy="2390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15062"/>
            <a:ext cx="1447800" cy="2066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791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husité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Hněv v Čechách narůstal.</a:t>
            </a:r>
          </a:p>
          <a:p>
            <a:r>
              <a:rPr lang="cs-CZ" dirty="0" smtClean="0"/>
              <a:t>Počet příznivců Husova učení rostl.</a:t>
            </a:r>
          </a:p>
          <a:p>
            <a:r>
              <a:rPr lang="cs-CZ" dirty="0" smtClean="0"/>
              <a:t>K</a:t>
            </a:r>
            <a:r>
              <a:rPr lang="cs-CZ" dirty="0" smtClean="0"/>
              <a:t>alich – kališníci.</a:t>
            </a:r>
            <a:endParaRPr lang="cs-CZ" dirty="0" smtClean="0"/>
          </a:p>
          <a:p>
            <a:r>
              <a:rPr lang="cs-CZ" dirty="0" smtClean="0"/>
              <a:t>Vystoupili se zbraní v ruce.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717032"/>
            <a:ext cx="2857500" cy="2171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556792"/>
            <a:ext cx="1524000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817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</a:t>
            </a:r>
            <a:r>
              <a:rPr lang="cs-CZ" dirty="0"/>
              <a:t>Ž</a:t>
            </a:r>
            <a:r>
              <a:rPr lang="cs-CZ" dirty="0" smtClean="0"/>
              <a:t>ižka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smrti krále Václava IV. měl převzít vládu jeho bratr Zikmund.</a:t>
            </a:r>
          </a:p>
          <a:p>
            <a:r>
              <a:rPr lang="cs-CZ" dirty="0" smtClean="0"/>
              <a:t>Husité se chopili zbraní.</a:t>
            </a:r>
          </a:p>
          <a:p>
            <a:r>
              <a:rPr lang="cs-CZ" dirty="0" smtClean="0"/>
              <a:t>Vynikající vojevůdce, který nebyl nikdy poražen.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901628"/>
            <a:ext cx="1562100" cy="22002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04664"/>
            <a:ext cx="1524000" cy="1076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7231" y="3573016"/>
            <a:ext cx="2143125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4349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husité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Bitva u </a:t>
            </a:r>
            <a:r>
              <a:rPr lang="cs-CZ" dirty="0" smtClean="0"/>
              <a:t>Sudoměře 1420 – využili </a:t>
            </a:r>
            <a:r>
              <a:rPr lang="cs-CZ" dirty="0" smtClean="0"/>
              <a:t>vypuštěného rybníka, vozové hradby, zbraní, které měli upravené z nářadí.</a:t>
            </a:r>
          </a:p>
          <a:p>
            <a:r>
              <a:rPr lang="cs-CZ" dirty="0" smtClean="0"/>
              <a:t>Založeno město Tábor.</a:t>
            </a:r>
          </a:p>
          <a:p>
            <a:r>
              <a:rPr lang="cs-CZ" dirty="0" smtClean="0"/>
              <a:t>Bitva na Vítkově </a:t>
            </a:r>
            <a:r>
              <a:rPr lang="cs-CZ" dirty="0" smtClean="0"/>
              <a:t>1420 – pomoc </a:t>
            </a:r>
            <a:r>
              <a:rPr lang="cs-CZ" dirty="0" smtClean="0"/>
              <a:t>Praze.</a:t>
            </a:r>
          </a:p>
          <a:p>
            <a:r>
              <a:rPr lang="cs-CZ" dirty="0" smtClean="0"/>
              <a:t>Řada dalších vítězných bitev.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221088"/>
            <a:ext cx="2857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221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Husitské zbraně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569" y="1567421"/>
            <a:ext cx="2857500" cy="1857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573016"/>
            <a:ext cx="203835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113624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208873"/>
            <a:ext cx="2857500" cy="1952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194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Prokop holý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1424 umírá Jan Žižka.</a:t>
            </a:r>
          </a:p>
          <a:p>
            <a:r>
              <a:rPr lang="cs-CZ" dirty="0" smtClean="0"/>
              <a:t>Sirotci</a:t>
            </a:r>
          </a:p>
          <a:p>
            <a:r>
              <a:rPr lang="cs-CZ" dirty="0" smtClean="0"/>
              <a:t>Do čela kněz Prokop Holý.</a:t>
            </a:r>
          </a:p>
          <a:p>
            <a:r>
              <a:rPr lang="cs-CZ" dirty="0" smtClean="0"/>
              <a:t>1434 v bitvě u Lipan byli husité poraženi panskou jízdou.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418" y="3575775"/>
            <a:ext cx="1895475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76672"/>
            <a:ext cx="2143125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348162"/>
            <a:ext cx="2857500" cy="1838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01852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1977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115</TotalTime>
  <Words>315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HUSITSTVÍ</vt:lpstr>
      <vt:lpstr>anotace</vt:lpstr>
      <vt:lpstr>Václav IV.</vt:lpstr>
      <vt:lpstr>Jan hus</vt:lpstr>
      <vt:lpstr>Jan hus</vt:lpstr>
      <vt:lpstr>6. ČERVENCE 1415</vt:lpstr>
      <vt:lpstr>husité</vt:lpstr>
      <vt:lpstr>Jan Žižka</vt:lpstr>
      <vt:lpstr>husité</vt:lpstr>
      <vt:lpstr>Husitské zbraně</vt:lpstr>
      <vt:lpstr>Prokop holý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22</cp:revision>
  <dcterms:created xsi:type="dcterms:W3CDTF">2012-01-08T15:30:31Z</dcterms:created>
  <dcterms:modified xsi:type="dcterms:W3CDTF">2012-04-05T19:18:25Z</dcterms:modified>
</cp:coreProperties>
</file>