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FE29F3-CE38-4C6C-8D39-09EA6D9C9BED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4CC718-FE88-4E00-8F80-DC811F6951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C241C31-768D-46D6-8B21-C2FE0F611B3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VY_62_INOVACE_02.01.17, evidence DPH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vysvětluje povinnost vedení evidence pro účely DPH, způsob jejího vedení a základní pojmy s touto evidencí související – DPH na vstupu a výstupu, vlastní daňová povinnost a nadměrný odpočet DPH.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Evidence pro účely DPH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 evidence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Všichni plátci DPH jsou povinni vést evidenci DPH:</a:t>
            </a:r>
          </a:p>
          <a:p>
            <a:pPr marL="514350" indent="-514350">
              <a:buAutoNum type="alphaLcParenR"/>
            </a:pPr>
            <a:r>
              <a:rPr lang="cs-CZ" dirty="0" smtClean="0"/>
              <a:t>u přijatých zdanitelných plnění – tj. DPH zaplacená při nákupech (zboží, služeb, materiálu, DHM) – </a:t>
            </a:r>
            <a:r>
              <a:rPr lang="cs-CZ" u="sng" dirty="0" smtClean="0"/>
              <a:t>tzv. DPH na vstupu</a:t>
            </a:r>
            <a:r>
              <a:rPr lang="cs-CZ" dirty="0" smtClean="0"/>
              <a:t>, u níž má plátce nárok (až na výjimky) na odpočet</a:t>
            </a:r>
          </a:p>
          <a:p>
            <a:pPr marL="514350" indent="-514350">
              <a:buAutoNum type="alphaLcParenR"/>
            </a:pPr>
            <a:r>
              <a:rPr lang="cs-CZ" dirty="0" smtClean="0"/>
              <a:t>u poskytnutých zdanitelných plnění – tj. DPH přijatá při prodejích svých výrobků, zboží, služeb, majetku – </a:t>
            </a:r>
            <a:r>
              <a:rPr lang="cs-CZ" u="sng" dirty="0" smtClean="0"/>
              <a:t>tzv. DPH na výstupu</a:t>
            </a:r>
            <a:r>
              <a:rPr lang="cs-CZ" dirty="0" smtClean="0"/>
              <a:t>, u níž má plátce povinnost odvést daň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V obou výše uvedených případech se zaznamenává základ daně (tj. cena bez DPH), částka daně v členění podle sazeb, příp. ještě v členění pro tuzemsko a zahraničí.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Evidence DPH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Přijatá zdanitelná plnění</a:t>
            </a:r>
          </a:p>
          <a:p>
            <a:pPr>
              <a:buNone/>
            </a:pPr>
            <a:r>
              <a:rPr lang="cs-CZ" u="sng" dirty="0" smtClean="0"/>
              <a:t>                    </a:t>
            </a:r>
          </a:p>
          <a:p>
            <a:r>
              <a:rPr lang="cs-CZ" u="sng" dirty="0" smtClean="0"/>
              <a:t>DPH při nákupech</a:t>
            </a:r>
          </a:p>
          <a:p>
            <a:endParaRPr lang="cs-CZ" u="sng" dirty="0" smtClean="0"/>
          </a:p>
          <a:p>
            <a:r>
              <a:rPr lang="cs-CZ" u="sng" dirty="0" smtClean="0"/>
              <a:t>DPH na vstupu</a:t>
            </a:r>
          </a:p>
          <a:p>
            <a:endParaRPr lang="cs-CZ" u="sng" dirty="0" smtClean="0"/>
          </a:p>
          <a:p>
            <a:r>
              <a:rPr lang="cs-CZ" u="sng" dirty="0" smtClean="0"/>
              <a:t>DPH zaplacená dodavatelům </a:t>
            </a:r>
            <a:r>
              <a:rPr lang="cs-CZ" dirty="0" smtClean="0"/>
              <a:t>(plátcům DPH)</a:t>
            </a:r>
          </a:p>
          <a:p>
            <a:endParaRPr lang="cs-CZ" u="sng" dirty="0" smtClean="0"/>
          </a:p>
          <a:p>
            <a:r>
              <a:rPr lang="cs-CZ" u="sng" dirty="0" smtClean="0"/>
              <a:t>Nárok na odpočet DPH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Uskutečněná zdanitelná plnění</a:t>
            </a:r>
          </a:p>
          <a:p>
            <a:r>
              <a:rPr lang="cs-CZ" u="sng" dirty="0" smtClean="0"/>
              <a:t>DPH při prodeji</a:t>
            </a:r>
          </a:p>
          <a:p>
            <a:endParaRPr lang="cs-CZ" u="sng" dirty="0" smtClean="0"/>
          </a:p>
          <a:p>
            <a:r>
              <a:rPr lang="cs-CZ" u="sng" dirty="0" smtClean="0"/>
              <a:t>DPH na výstupu</a:t>
            </a:r>
          </a:p>
          <a:p>
            <a:endParaRPr lang="cs-CZ" u="sng" dirty="0" smtClean="0"/>
          </a:p>
          <a:p>
            <a:r>
              <a:rPr lang="cs-CZ" u="sng" dirty="0" smtClean="0"/>
              <a:t>DPH přijatá od odběratelů </a:t>
            </a:r>
            <a:r>
              <a:rPr lang="cs-CZ" dirty="0" smtClean="0"/>
              <a:t>(všech, tj. plátců i neplátců)</a:t>
            </a: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r>
              <a:rPr lang="cs-CZ" u="sng" dirty="0" smtClean="0"/>
              <a:t>Povinnost odvést DPH</a:t>
            </a:r>
          </a:p>
          <a:p>
            <a:endParaRPr lang="cs-CZ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Vlastní daňová povinnost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je DPH na výstupu větší než DPH na vstupu vzniká podniku tzv.</a:t>
            </a:r>
            <a:r>
              <a:rPr lang="cs-CZ" u="sng" dirty="0" smtClean="0"/>
              <a:t> vlastní daňová povinnost,</a:t>
            </a:r>
            <a:r>
              <a:rPr lang="cs-CZ" dirty="0" smtClean="0"/>
              <a:t> a podnik je povinen ji odvést správci daně (FÚ) do 25. dne následujícího měsíce po ukončení zdaňovacího období (ve stejném termínu odevzdává DP).</a:t>
            </a:r>
          </a:p>
          <a:p>
            <a:endParaRPr lang="cs-CZ" dirty="0" smtClean="0"/>
          </a:p>
          <a:p>
            <a:r>
              <a:rPr lang="cs-CZ" dirty="0" smtClean="0"/>
              <a:t>DPH na vstupu &lt; DPH na výstupu = </a:t>
            </a:r>
            <a:r>
              <a:rPr lang="cs-CZ" dirty="0" err="1" smtClean="0"/>
              <a:t>vl</a:t>
            </a:r>
            <a:r>
              <a:rPr lang="cs-CZ" dirty="0" smtClean="0"/>
              <a:t>. daň. povinnost           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Nadměrný odpočet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je DPH na vstupu větší než DPH na výstupu (podnik v daném období např. nakoupil více zásob, DHM) vzniká mu tzv.</a:t>
            </a:r>
            <a:r>
              <a:rPr lang="cs-CZ" u="sng" dirty="0" smtClean="0"/>
              <a:t> nadměrný odpočet,</a:t>
            </a:r>
            <a:r>
              <a:rPr lang="cs-CZ" dirty="0" smtClean="0"/>
              <a:t> u nějž má podnik nárok na vrácení ze strany správce daně (FÚ). O vrácení nadměrného odpočtu se nemusí žádat a vrací se do 30 dnů od vyměření (obvykle od podání DP).</a:t>
            </a:r>
          </a:p>
          <a:p>
            <a:endParaRPr lang="cs-CZ" dirty="0" smtClean="0"/>
          </a:p>
          <a:p>
            <a:r>
              <a:rPr lang="cs-CZ" dirty="0" smtClean="0"/>
              <a:t>DPH na vstupu &gt; DPH na výstup = nadměrný odpočet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Ukázka možné evidence DPH</a:t>
            </a:r>
            <a:br>
              <a:rPr lang="cs-CZ" dirty="0" smtClean="0"/>
            </a:br>
            <a:r>
              <a:rPr lang="cs-CZ" dirty="0" smtClean="0"/>
              <a:t>(vlastní formulář)</a:t>
            </a:r>
            <a:endParaRPr lang="cs-CZ" dirty="0"/>
          </a:p>
        </p:txBody>
      </p:sp>
      <p:pic>
        <p:nvPicPr>
          <p:cNvPr id="1026" name="Picture 2" descr="C:\Blanka\obrázky z netu\evidence-dph-424x600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6912767" cy="4389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Vysvětlete pojem přijatá zdanitelná plnění.</a:t>
            </a:r>
          </a:p>
          <a:p>
            <a:r>
              <a:rPr lang="cs-CZ" dirty="0" smtClean="0"/>
              <a:t>2) Jaké jiné pojmy lze pro tento pojem použít?</a:t>
            </a:r>
          </a:p>
          <a:p>
            <a:r>
              <a:rPr lang="cs-CZ" dirty="0" smtClean="0"/>
              <a:t>3) Vysvětlete pojem uskutečněná zdanitelná plnění.</a:t>
            </a:r>
          </a:p>
          <a:p>
            <a:r>
              <a:rPr lang="cs-CZ" dirty="0" smtClean="0"/>
              <a:t>4) Jaké jiné pojmy lze pro tento pojem použít?</a:t>
            </a:r>
          </a:p>
          <a:p>
            <a:r>
              <a:rPr lang="cs-CZ" dirty="0" smtClean="0"/>
              <a:t>5) Kdy podniku vznikne vlastní daňová povinnost a co to pro podnik znamená?</a:t>
            </a:r>
          </a:p>
          <a:p>
            <a:r>
              <a:rPr lang="cs-CZ" dirty="0" smtClean="0"/>
              <a:t>6) Kdy podniku vznikne nadměrný odpočet a co to pro podnik znamená?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235/2004 Sb., o dani z přidané hodnoty</a:t>
            </a:r>
          </a:p>
          <a:p>
            <a:r>
              <a:rPr lang="cs-CZ" dirty="0" smtClean="0"/>
              <a:t>www.</a:t>
            </a:r>
            <a:r>
              <a:rPr lang="cs-CZ" dirty="0" err="1" smtClean="0"/>
              <a:t>vachtova.cz</a:t>
            </a:r>
            <a:r>
              <a:rPr lang="cs-CZ" dirty="0" smtClean="0"/>
              <a:t>/</a:t>
            </a:r>
            <a:r>
              <a:rPr lang="cs-CZ" dirty="0" err="1" smtClean="0"/>
              <a:t>ucetnictvi</a:t>
            </a:r>
            <a:r>
              <a:rPr lang="cs-CZ" dirty="0" smtClean="0"/>
              <a:t>/</a:t>
            </a:r>
            <a:r>
              <a:rPr lang="cs-CZ" dirty="0" err="1" smtClean="0"/>
              <a:t>ucetni</a:t>
            </a:r>
            <a:r>
              <a:rPr lang="cs-CZ" dirty="0" smtClean="0"/>
              <a:t>-knihy-a-</a:t>
            </a:r>
            <a:r>
              <a:rPr lang="cs-CZ" smtClean="0"/>
              <a:t>formulare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</TotalTime>
  <Words>521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Evidence pro účely DPH</vt:lpstr>
      <vt:lpstr>Obsah evidence</vt:lpstr>
      <vt:lpstr>Evidence DPH</vt:lpstr>
      <vt:lpstr>Vlastní daňová povinnost</vt:lpstr>
      <vt:lpstr>Nadměrný odpočet</vt:lpstr>
      <vt:lpstr>Ukázka možné evidence DPH (vlastní formulář)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16</cp:revision>
  <dcterms:created xsi:type="dcterms:W3CDTF">2013-06-25T14:36:56Z</dcterms:created>
  <dcterms:modified xsi:type="dcterms:W3CDTF">2014-04-18T17:57:19Z</dcterms:modified>
</cp:coreProperties>
</file>