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8723" autoAdjust="0"/>
  </p:normalViewPr>
  <p:slideViewPr>
    <p:cSldViewPr>
      <p:cViewPr varScale="1">
        <p:scale>
          <a:sx n="57" d="100"/>
          <a:sy n="57" d="100"/>
        </p:scale>
        <p:origin x="-91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956A18A-AA9C-4770-9884-8E3B16B66C04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66BA047-E2D2-43EF-AD4F-FEE0835564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3132597-C5E8-4CE9-8953-0A1F88A1D4E0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5123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8888" y="2133600"/>
          <a:ext cx="6697662" cy="454506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VY_62_INOVACE_02.01.18, příklady na evidenci DPH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Blanka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Kožíšková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Ekonomika pro 2. ročník OA (Daňová soustava)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2.ročník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Červen 2013 (úprava leden 2014)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k výuce tematického celku „Daňová soustava v ČR“ včetně výpočtu daní.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obsahuje teoretickou část, výkladové příklady i příklady k samostatnému řešení.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Tento učební materiál se věnuje nácviku dovednosti vedení evidence DPH, výpočtu DPH na vstupu a DPH na výstupu a zjištění vztahu podniku k FÚ.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/>
              <a:t>Příklad na evidenci DPH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Zadání příkladu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Podnik – plátce DPH – předložil za daný měsíc tyto daňové doklady:</a:t>
            </a:r>
          </a:p>
          <a:p>
            <a:pPr marL="514350" indent="-514350">
              <a:buAutoNum type="alphaLcParenR"/>
            </a:pPr>
            <a:r>
              <a:rPr lang="cs-CZ" dirty="0" smtClean="0"/>
              <a:t>FAV na prodej zboží – bez DPH 74.200  + 21% DPH</a:t>
            </a:r>
          </a:p>
          <a:p>
            <a:pPr marL="514350" indent="-514350">
              <a:buAutoNum type="alphaLcParenR"/>
            </a:pPr>
            <a:r>
              <a:rPr lang="cs-CZ" dirty="0" smtClean="0"/>
              <a:t>Koupen nový stroj – bez DPH 122.500 + 21% DPH</a:t>
            </a:r>
          </a:p>
          <a:p>
            <a:pPr marL="514350" indent="-514350">
              <a:buAutoNum type="alphaLcParenR"/>
            </a:pPr>
            <a:r>
              <a:rPr lang="cs-CZ" dirty="0" smtClean="0"/>
              <a:t>FAP na vodné a stočné – bez DPH 4.960 + 15% DPH</a:t>
            </a:r>
          </a:p>
          <a:p>
            <a:pPr marL="514350" indent="-514350">
              <a:buAutoNum type="alphaLcParenR"/>
            </a:pPr>
            <a:r>
              <a:rPr lang="cs-CZ" dirty="0" smtClean="0"/>
              <a:t>Tržby za prodej zboží – celkem včetně 15% DPH 9.700 Kč</a:t>
            </a:r>
          </a:p>
          <a:p>
            <a:pPr marL="514350" indent="-514350">
              <a:buAutoNum type="alphaLcParenR"/>
            </a:pPr>
            <a:r>
              <a:rPr lang="cs-CZ" dirty="0" smtClean="0"/>
              <a:t>Nákup </a:t>
            </a:r>
            <a:r>
              <a:rPr lang="cs-CZ" dirty="0" err="1" smtClean="0"/>
              <a:t>kanc</a:t>
            </a:r>
            <a:r>
              <a:rPr lang="cs-CZ" dirty="0" smtClean="0"/>
              <a:t>. potřeb za celkem včetně 21% DPH 288 Kč</a:t>
            </a:r>
          </a:p>
          <a:p>
            <a:pPr marL="514350" indent="-514350">
              <a:buAutoNum type="alphaLcParenR"/>
            </a:pPr>
            <a:r>
              <a:rPr lang="cs-CZ" dirty="0" smtClean="0"/>
              <a:t>Prodej staršího DHM za 29.740 bez DPH + 21% DPH</a:t>
            </a:r>
          </a:p>
          <a:p>
            <a:pPr marL="514350" indent="-514350">
              <a:buAutoNum type="alphaLcParenR"/>
            </a:pPr>
            <a:r>
              <a:rPr lang="cs-CZ" dirty="0" smtClean="0"/>
              <a:t>FAP za nákup materiálu – 19.740 + 21% DPH</a:t>
            </a:r>
          </a:p>
          <a:p>
            <a:pPr marL="514350" indent="-514350">
              <a:buAutoNum type="alphaLcParenR"/>
            </a:pPr>
            <a:r>
              <a:rPr lang="cs-CZ" dirty="0" smtClean="0"/>
              <a:t>Tržby za poskytnuté služby – bez DPH 33.630 + 21% DPH</a:t>
            </a:r>
          </a:p>
          <a:p>
            <a:pPr marL="514350" indent="-514350">
              <a:buAutoNum type="alphaLcParenR"/>
            </a:pP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Zachyťte uvedené skutečnosti do evidence DPH.</a:t>
            </a:r>
          </a:p>
          <a:p>
            <a:pPr marL="514350" indent="-514350">
              <a:buNone/>
            </a:pPr>
            <a:r>
              <a:rPr lang="cs-CZ" dirty="0" smtClean="0"/>
              <a:t> </a:t>
            </a:r>
          </a:p>
          <a:p>
            <a:pPr marL="514350" indent="-514350">
              <a:buAutoNum type="alphaLcParenR"/>
            </a:pPr>
            <a:endParaRPr lang="cs-CZ" dirty="0" smtClean="0"/>
          </a:p>
          <a:p>
            <a:pPr marL="514350" indent="-514350">
              <a:buAutoNum type="alphaLcParenR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Řešení – evidence DPH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Přijatá zdanitelná plnění (nákupy)</a:t>
            </a:r>
          </a:p>
          <a:p>
            <a:pPr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467544" y="3284984"/>
          <a:ext cx="8208910" cy="325553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41782"/>
                <a:gridCol w="1641782"/>
                <a:gridCol w="1641782"/>
                <a:gridCol w="1641782"/>
                <a:gridCol w="1641782"/>
              </a:tblGrid>
              <a:tr h="835432">
                <a:tc>
                  <a:txBody>
                    <a:bodyPr/>
                    <a:lstStyle/>
                    <a:p>
                      <a:r>
                        <a:rPr lang="cs-CZ" dirty="0" smtClean="0"/>
                        <a:t>Přijatá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zd</a:t>
                      </a:r>
                      <a:r>
                        <a:rPr lang="cs-CZ" baseline="0" dirty="0" smtClean="0"/>
                        <a:t>. plnění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 daně </a:t>
                      </a:r>
                    </a:p>
                    <a:p>
                      <a:r>
                        <a:rPr lang="cs-CZ" dirty="0" smtClean="0"/>
                        <a:t>        15%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Částka</a:t>
                      </a:r>
                      <a:r>
                        <a:rPr lang="cs-CZ" baseline="0" dirty="0" smtClean="0"/>
                        <a:t> DPH</a:t>
                      </a:r>
                    </a:p>
                    <a:p>
                      <a:r>
                        <a:rPr lang="cs-CZ" baseline="0" dirty="0" smtClean="0"/>
                        <a:t>         15%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 daně</a:t>
                      </a:r>
                    </a:p>
                    <a:p>
                      <a:r>
                        <a:rPr lang="cs-CZ" dirty="0" smtClean="0"/>
                        <a:t>          21%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Částka DPH</a:t>
                      </a:r>
                    </a:p>
                    <a:p>
                      <a:r>
                        <a:rPr lang="cs-CZ" dirty="0" smtClean="0"/>
                        <a:t>          21%</a:t>
                      </a:r>
                      <a:endParaRPr lang="cs-CZ" dirty="0"/>
                    </a:p>
                  </a:txBody>
                  <a:tcPr/>
                </a:tc>
              </a:tr>
              <a:tr h="484020">
                <a:tc>
                  <a:txBody>
                    <a:bodyPr/>
                    <a:lstStyle/>
                    <a:p>
                      <a:r>
                        <a:rPr lang="cs-CZ" dirty="0" smtClean="0"/>
                        <a:t>Nákup stroje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122.500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25.725</a:t>
                      </a:r>
                      <a:endParaRPr lang="cs-CZ" dirty="0"/>
                    </a:p>
                  </a:txBody>
                  <a:tcPr/>
                </a:tc>
              </a:tr>
              <a:tr h="484020">
                <a:tc>
                  <a:txBody>
                    <a:bodyPr/>
                    <a:lstStyle/>
                    <a:p>
                      <a:r>
                        <a:rPr lang="cs-CZ" dirty="0" smtClean="0"/>
                        <a:t>Vodné, stočné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4.960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744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8402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Kanc</a:t>
                      </a:r>
                      <a:r>
                        <a:rPr lang="cs-CZ" dirty="0" smtClean="0"/>
                        <a:t>. potřeby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238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50</a:t>
                      </a:r>
                      <a:endParaRPr lang="cs-CZ" dirty="0"/>
                    </a:p>
                  </a:txBody>
                  <a:tcPr/>
                </a:tc>
              </a:tr>
              <a:tr h="484020">
                <a:tc>
                  <a:txBody>
                    <a:bodyPr/>
                    <a:lstStyle/>
                    <a:p>
                      <a:r>
                        <a:rPr lang="cs-CZ" dirty="0" smtClean="0"/>
                        <a:t>Nákup mater.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19.740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4.145</a:t>
                      </a:r>
                      <a:endParaRPr lang="cs-CZ" dirty="0"/>
                    </a:p>
                  </a:txBody>
                  <a:tcPr/>
                </a:tc>
              </a:tr>
              <a:tr h="484020">
                <a:tc>
                  <a:txBody>
                    <a:bodyPr/>
                    <a:lstStyle/>
                    <a:p>
                      <a:r>
                        <a:rPr lang="cs-CZ" dirty="0" smtClean="0"/>
                        <a:t>Celkem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744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       29.920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Řešení evidence DPH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>
              <a:buNone/>
            </a:pPr>
            <a:r>
              <a:rPr lang="cs-CZ" dirty="0" smtClean="0"/>
              <a:t>Uskutečněná zdanitelná plnění (prodeje)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467543" y="2996953"/>
          <a:ext cx="8280920" cy="34126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56184"/>
                <a:gridCol w="1656184"/>
                <a:gridCol w="1656184"/>
                <a:gridCol w="1656184"/>
                <a:gridCol w="1656184"/>
              </a:tblGrid>
              <a:tr h="539831">
                <a:tc>
                  <a:txBody>
                    <a:bodyPr/>
                    <a:lstStyle/>
                    <a:p>
                      <a:r>
                        <a:rPr lang="cs-CZ" dirty="0" smtClean="0"/>
                        <a:t>Uskutečněná </a:t>
                      </a:r>
                      <a:r>
                        <a:rPr lang="cs-CZ" dirty="0" err="1" smtClean="0"/>
                        <a:t>zd</a:t>
                      </a:r>
                      <a:r>
                        <a:rPr lang="cs-CZ" dirty="0" smtClean="0"/>
                        <a:t>. plnění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 daně</a:t>
                      </a:r>
                    </a:p>
                    <a:p>
                      <a:r>
                        <a:rPr lang="cs-CZ" dirty="0" smtClean="0"/>
                        <a:t>           15%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Částka DPH</a:t>
                      </a:r>
                    </a:p>
                    <a:p>
                      <a:r>
                        <a:rPr lang="cs-CZ" dirty="0" smtClean="0"/>
                        <a:t>           15%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 daně</a:t>
                      </a:r>
                    </a:p>
                    <a:p>
                      <a:r>
                        <a:rPr lang="cs-CZ" dirty="0" smtClean="0"/>
                        <a:t>           21%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Částka DPH</a:t>
                      </a:r>
                    </a:p>
                    <a:p>
                      <a:r>
                        <a:rPr lang="cs-CZ" dirty="0" smtClean="0"/>
                        <a:t>         21%</a:t>
                      </a:r>
                      <a:endParaRPr lang="cs-CZ" dirty="0"/>
                    </a:p>
                  </a:txBody>
                  <a:tcPr/>
                </a:tc>
              </a:tr>
              <a:tr h="613211">
                <a:tc>
                  <a:txBody>
                    <a:bodyPr/>
                    <a:lstStyle/>
                    <a:p>
                      <a:r>
                        <a:rPr lang="cs-CZ" dirty="0" smtClean="0"/>
                        <a:t>Prodej zboží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74.200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15.582</a:t>
                      </a:r>
                      <a:endParaRPr lang="cs-CZ" dirty="0"/>
                    </a:p>
                  </a:txBody>
                  <a:tcPr/>
                </a:tc>
              </a:tr>
              <a:tr h="539831">
                <a:tc>
                  <a:txBody>
                    <a:bodyPr/>
                    <a:lstStyle/>
                    <a:p>
                      <a:r>
                        <a:rPr lang="cs-CZ" dirty="0" smtClean="0"/>
                        <a:t>Tržba za zboží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8.435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1.265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39831">
                <a:tc>
                  <a:txBody>
                    <a:bodyPr/>
                    <a:lstStyle/>
                    <a:p>
                      <a:r>
                        <a:rPr lang="cs-CZ" dirty="0" smtClean="0"/>
                        <a:t>Prodej DHM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29.740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6.245</a:t>
                      </a:r>
                      <a:endParaRPr lang="cs-CZ" dirty="0"/>
                    </a:p>
                  </a:txBody>
                  <a:tcPr/>
                </a:tc>
              </a:tr>
              <a:tr h="539831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Poskyt</a:t>
                      </a:r>
                      <a:r>
                        <a:rPr lang="cs-CZ" dirty="0" smtClean="0"/>
                        <a:t>.</a:t>
                      </a:r>
                      <a:r>
                        <a:rPr lang="cs-CZ" baseline="0" dirty="0" smtClean="0"/>
                        <a:t> služby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33.630</a:t>
                      </a:r>
                      <a:r>
                        <a:rPr lang="cs-CZ" baseline="0" dirty="0" smtClean="0"/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7.062</a:t>
                      </a:r>
                      <a:endParaRPr lang="cs-CZ" dirty="0"/>
                    </a:p>
                  </a:txBody>
                  <a:tcPr/>
                </a:tc>
              </a:tr>
              <a:tr h="539831">
                <a:tc>
                  <a:txBody>
                    <a:bodyPr/>
                    <a:lstStyle/>
                    <a:p>
                      <a:r>
                        <a:rPr lang="cs-CZ" dirty="0" smtClean="0"/>
                        <a:t>Celkem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1.265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  28.889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Další 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marL="514350" indent="-514350">
              <a:buAutoNum type="alphaLcParenR"/>
            </a:pPr>
            <a:r>
              <a:rPr lang="cs-CZ" dirty="0" smtClean="0"/>
              <a:t>Vypočítejte celkovou DPH na vstupu</a:t>
            </a:r>
          </a:p>
          <a:p>
            <a:pPr marL="514350" indent="-514350">
              <a:buAutoNum type="alphaLcParenR"/>
            </a:pPr>
            <a:r>
              <a:rPr lang="cs-CZ" dirty="0" smtClean="0"/>
              <a:t>Vypočítejte celkovou DPH na výstupu</a:t>
            </a:r>
          </a:p>
          <a:p>
            <a:pPr marL="514350" indent="-514350">
              <a:buAutoNum type="alphaLcParenR"/>
            </a:pPr>
            <a:r>
              <a:rPr lang="cs-CZ" dirty="0" smtClean="0"/>
              <a:t>Porovnejte zjištěné částky</a:t>
            </a:r>
          </a:p>
          <a:p>
            <a:pPr marL="514350" indent="-514350">
              <a:buAutoNum type="alphaLcParenR"/>
            </a:pPr>
            <a:r>
              <a:rPr lang="cs-CZ" dirty="0" smtClean="0"/>
              <a:t>Zjistěte vztah podniku k FÚ z titulu DPH</a:t>
            </a:r>
          </a:p>
          <a:p>
            <a:pPr marL="514350" indent="-514350">
              <a:buAutoNum type="alphaLcParenR"/>
            </a:pPr>
            <a:r>
              <a:rPr lang="cs-CZ" dirty="0" smtClean="0"/>
              <a:t>Vysvětlete, co to pro podnik bude znamenat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Řešení dalších úkolů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a) DPH na vstupu celkem		30.664 Kč</a:t>
            </a:r>
          </a:p>
          <a:p>
            <a:r>
              <a:rPr lang="cs-CZ" dirty="0" smtClean="0"/>
              <a:t>b) DPH na výstupu celkem		30.154 Kč</a:t>
            </a:r>
          </a:p>
          <a:p>
            <a:r>
              <a:rPr lang="cs-CZ" dirty="0" smtClean="0"/>
              <a:t>c) DPH na vstupu je větší než DPH na výstupu</a:t>
            </a:r>
          </a:p>
          <a:p>
            <a:r>
              <a:rPr lang="cs-CZ" dirty="0" smtClean="0"/>
              <a:t>d) podniku vznikl </a:t>
            </a:r>
            <a:r>
              <a:rPr lang="cs-CZ" u="sng" dirty="0" smtClean="0"/>
              <a:t>nadměrný odpočet ve </a:t>
            </a:r>
            <a:r>
              <a:rPr lang="cs-CZ" u="sng" smtClean="0"/>
              <a:t>výši  510 </a:t>
            </a:r>
            <a:r>
              <a:rPr lang="cs-CZ" u="sng" dirty="0" smtClean="0"/>
              <a:t>Kč</a:t>
            </a:r>
          </a:p>
          <a:p>
            <a:r>
              <a:rPr lang="cs-CZ" dirty="0" smtClean="0"/>
              <a:t>e) pro podnik to znamená, že mu FÚ do 30 dnů od vyměření tohoto nadměrného odpočtu částku zašle na účet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Zákon č. 235/2004 Sb., o dani z přidané hodnoty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52</TotalTime>
  <Words>423</Words>
  <Application>Microsoft Office PowerPoint</Application>
  <PresentationFormat>Předvádění na obrazovce (4:3)</PresentationFormat>
  <Paragraphs>109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Snímek 1</vt:lpstr>
      <vt:lpstr>Anotace</vt:lpstr>
      <vt:lpstr>Příklad na evidenci DPH</vt:lpstr>
      <vt:lpstr>Zadání příkladu</vt:lpstr>
      <vt:lpstr>Řešení – evidence DPH</vt:lpstr>
      <vt:lpstr>Řešení evidence DPH</vt:lpstr>
      <vt:lpstr>Další úkoly</vt:lpstr>
      <vt:lpstr>Řešení dalších úkolů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Kožíškovi</dc:creator>
  <cp:lastModifiedBy>Kožíškovi</cp:lastModifiedBy>
  <cp:revision>16</cp:revision>
  <dcterms:created xsi:type="dcterms:W3CDTF">2013-06-25T18:49:01Z</dcterms:created>
  <dcterms:modified xsi:type="dcterms:W3CDTF">2014-04-18T17:57:50Z</dcterms:modified>
</cp:coreProperties>
</file>