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6" r:id="rId11"/>
    <p:sldId id="265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F969A-52F6-4670-A809-5B6AB28ABDDB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89AA62-67BB-4487-8749-F825673603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1D1116-69CF-4E02-9955-94B25F27EAD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39794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VY_62_INOVACE_02.01.19, spotřební daně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OA (Daňová soustava)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 2013 (úprava leden 2014)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tematického celku „Daňová soustava v ČR“ včetně výpočtu daní.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část, výkladové příklady i příklady k samostatnému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je výkladový, věnuje se spotřebním daním. Vysvětluje jejich funkci, strukturu a přibližuje jednotlivé spotřební daně, včetně sazeb a případného osvobození od daně.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Spotřební daně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Struktura spotřebních daní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>
            <a:normAutofit/>
          </a:bodyPr>
          <a:lstStyle/>
          <a:p>
            <a:r>
              <a:rPr lang="cs-CZ" dirty="0" smtClean="0"/>
              <a:t>Spotřebními daněmi jsou: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Daň z minerálních olejů (PHM)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Daň z lihu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Daň z piva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Daň z vína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Daň z tabákových výrobků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Funkce, plátci a správce spotřebních daní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Spotřební daně mají kromě fiskální funkce i funkci regulační – tzv. mají omezovat spotřebu alkoholu (zdravotní hledisko) a PHM (ekologické hledisko), protože tím, že se započítávají do ceny těchto výrobků, je zdražují.</a:t>
            </a:r>
          </a:p>
          <a:p>
            <a:r>
              <a:rPr lang="cs-CZ" dirty="0" smtClean="0"/>
              <a:t>Plátci spotřebních daní jsou především výrobci a dovozci vybraných výrobků (tzn. prodejců se netýkají).</a:t>
            </a:r>
          </a:p>
          <a:p>
            <a:r>
              <a:rPr lang="cs-CZ" dirty="0" smtClean="0"/>
              <a:t>Správcem spotřebních daní není (jako u všech ostatních daní) FÚ, ale orgány Celní správy ČR.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minerálních olejů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Základem daně je množství olejů vyjádřené v 1.000 litrech (u některých produktů čistá hmotnost v tunách).</a:t>
            </a:r>
          </a:p>
          <a:p>
            <a:r>
              <a:rPr lang="cs-CZ" dirty="0" smtClean="0"/>
              <a:t>Sazby daně uvádí § 48 – např.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Motorové benziny s obsahem olova do 0,013g/l včetně sazba 12.840 Kč/1.000 l …….tj. 12,84 Kč/l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Motorové benziny s obsahem olova nad 0,013 g/l</a:t>
            </a:r>
          </a:p>
          <a:p>
            <a:pPr>
              <a:buNone/>
            </a:pPr>
            <a:r>
              <a:rPr lang="cs-CZ" dirty="0" smtClean="0"/>
              <a:t>    sazba 13.710 Kč/1.000 l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střední oleje a těžké plynové oleje (nafta)</a:t>
            </a:r>
          </a:p>
          <a:p>
            <a:pPr>
              <a:buNone/>
            </a:pPr>
            <a:r>
              <a:rPr lang="cs-CZ" dirty="0" smtClean="0"/>
              <a:t>    sazba 10.950 Kč/1.000 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lihu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Základem daně je množství lihu vyjádřené v </a:t>
            </a:r>
            <a:r>
              <a:rPr lang="cs-CZ" dirty="0" err="1" smtClean="0"/>
              <a:t>hl</a:t>
            </a:r>
            <a:r>
              <a:rPr lang="cs-CZ" dirty="0" smtClean="0"/>
              <a:t> etanolu.</a:t>
            </a:r>
          </a:p>
          <a:p>
            <a:r>
              <a:rPr lang="cs-CZ" dirty="0" smtClean="0"/>
              <a:t>Sazby daně uvádí § 70, např.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líh obsažený v lihovinách </a:t>
            </a:r>
          </a:p>
          <a:p>
            <a:pPr>
              <a:buNone/>
            </a:pPr>
            <a:r>
              <a:rPr lang="cs-CZ" dirty="0" smtClean="0"/>
              <a:t>     sazba 28.500 Kč/</a:t>
            </a:r>
            <a:r>
              <a:rPr lang="cs-CZ" dirty="0" err="1" smtClean="0"/>
              <a:t>hl</a:t>
            </a:r>
            <a:r>
              <a:rPr lang="cs-CZ" dirty="0" smtClean="0"/>
              <a:t> etanolu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líh obsažený v ovocných destilátech z pěstitelského pálení (do 30 l etanolu pro jednoho pěstitele)</a:t>
            </a:r>
          </a:p>
          <a:p>
            <a:pPr>
              <a:buNone/>
            </a:pPr>
            <a:r>
              <a:rPr lang="cs-CZ" dirty="0" smtClean="0"/>
              <a:t>     sazba 14.300 Kč/</a:t>
            </a:r>
            <a:r>
              <a:rPr lang="cs-CZ" dirty="0" err="1" smtClean="0"/>
              <a:t>hl</a:t>
            </a:r>
            <a:r>
              <a:rPr lang="cs-CZ" dirty="0" smtClean="0"/>
              <a:t> etanolu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piva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Základem daně je množství piva vyjádřené v hl.</a:t>
            </a:r>
          </a:p>
          <a:p>
            <a:r>
              <a:rPr lang="cs-CZ" dirty="0" smtClean="0"/>
              <a:t>Sazby daně jsou udané v Kč/</a:t>
            </a:r>
            <a:r>
              <a:rPr lang="cs-CZ" dirty="0" err="1" smtClean="0"/>
              <a:t>hl</a:t>
            </a:r>
            <a:r>
              <a:rPr lang="cs-CZ" dirty="0" smtClean="0"/>
              <a:t> za každé celé hmotnostní % extraktu původní mladiny – tzv. stupňovitost piva – např. „desítka“ – 10% extraktu původní mladiny</a:t>
            </a:r>
          </a:p>
          <a:p>
            <a:r>
              <a:rPr lang="cs-CZ" dirty="0" smtClean="0"/>
              <a:t>Sazby daně jsou diferencované – udává se základní sazba a sazby daně pro malé nezávislé pivovary (velikostní skupiny podle roční výroby piva v </a:t>
            </a:r>
            <a:r>
              <a:rPr lang="cs-CZ" dirty="0" err="1" smtClean="0"/>
              <a:t>hl</a:t>
            </a:r>
            <a:r>
              <a:rPr lang="cs-CZ" dirty="0" smtClean="0"/>
              <a:t>) a uvádí se v § 85.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Sazby daně z piva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 sazba je 32 Kč/</a:t>
            </a:r>
            <a:r>
              <a:rPr lang="cs-CZ" dirty="0" err="1" smtClean="0"/>
              <a:t>hl</a:t>
            </a:r>
            <a:r>
              <a:rPr lang="cs-CZ" dirty="0" smtClean="0"/>
              <a:t> za každé celé hmotnostní procento extraktu původní mladiny</a:t>
            </a:r>
          </a:p>
          <a:p>
            <a:r>
              <a:rPr lang="cs-CZ" dirty="0" smtClean="0"/>
              <a:t>Snížená sazba např. pro malý nezávislý pivovar s roční výrobou do 10.000 </a:t>
            </a:r>
            <a:r>
              <a:rPr lang="cs-CZ" dirty="0" err="1" smtClean="0"/>
              <a:t>hl</a:t>
            </a:r>
            <a:r>
              <a:rPr lang="cs-CZ" dirty="0" smtClean="0"/>
              <a:t> ročně je 16 Kč</a:t>
            </a:r>
          </a:p>
          <a:p>
            <a:r>
              <a:rPr lang="cs-CZ" dirty="0" smtClean="0"/>
              <a:t>Snížená sazba např. pro malý nezávislý pivovar s roční výrobou od 50.000 do 100.000 </a:t>
            </a:r>
            <a:r>
              <a:rPr lang="cs-CZ" dirty="0" err="1" smtClean="0"/>
              <a:t>hl</a:t>
            </a:r>
            <a:r>
              <a:rPr lang="cs-CZ" dirty="0" smtClean="0"/>
              <a:t> ročně je 22,40 Kč</a:t>
            </a:r>
          </a:p>
          <a:p>
            <a:r>
              <a:rPr lang="cs-CZ" dirty="0" smtClean="0"/>
              <a:t>Snížená sazba např. pro malý nezávislý pivovar s roční výrobou od 150.000 do 200.000 </a:t>
            </a:r>
            <a:r>
              <a:rPr lang="cs-CZ" dirty="0" err="1" smtClean="0"/>
              <a:t>hl</a:t>
            </a:r>
            <a:r>
              <a:rPr lang="cs-CZ" dirty="0" smtClean="0"/>
              <a:t> ročně (poslední, nevětší velikostní skupina) je 28,80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vína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Základem daně je množství vína vyjádřené v hl.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Sazby daně – viz § 96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Šumivá vína		2.340 Kč/</a:t>
            </a:r>
            <a:r>
              <a:rPr lang="cs-CZ" dirty="0" err="1" smtClean="0"/>
              <a:t>hl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Tichá vína			       0 Kč/</a:t>
            </a:r>
            <a:r>
              <a:rPr lang="cs-CZ" dirty="0" err="1" smtClean="0"/>
              <a:t>hl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Meziprodukty		2.340 Kč/</a:t>
            </a:r>
            <a:r>
              <a:rPr lang="cs-CZ" dirty="0" err="1" smtClean="0"/>
              <a:t>hl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Daň z tabákových výrobků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Základem daně pro procentní část u daně z cigaret je cena pro konečného spotřebitele</a:t>
            </a:r>
          </a:p>
          <a:p>
            <a:r>
              <a:rPr lang="cs-CZ" dirty="0" smtClean="0"/>
              <a:t>Základem daně pro pevnou část daně u cigaret je množství vyjádřené v ks</a:t>
            </a:r>
          </a:p>
          <a:p>
            <a:r>
              <a:rPr lang="cs-CZ" dirty="0" smtClean="0"/>
              <a:t>Základem daně u doutníků a </a:t>
            </a:r>
            <a:r>
              <a:rPr lang="cs-CZ" dirty="0" err="1" smtClean="0"/>
              <a:t>cigarillos</a:t>
            </a:r>
            <a:r>
              <a:rPr lang="cs-CZ" dirty="0" smtClean="0"/>
              <a:t> je množství vyjádřené v ks a u tabáku ke kouření množství vyjádřené v kg</a:t>
            </a:r>
          </a:p>
          <a:p>
            <a:r>
              <a:rPr lang="cs-CZ" dirty="0" smtClean="0"/>
              <a:t>Sazba daně např. u cigaret se skládá z procentní části 27% a pevné části 1,16 Kč/ks celkem však nejméně 2,18 Kč/kus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není zdaněno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Např. pivo vyrobené v zařízeních pro domácí výrobu piva pro vlastní spotřebu v celkovém množství nepřesahujícím 200 l za rok (za předpokladu, že nedojde k jeho prodeji)</a:t>
            </a:r>
          </a:p>
          <a:p>
            <a:r>
              <a:rPr lang="cs-CZ" dirty="0" smtClean="0"/>
              <a:t>Víno (tiché) v celkovém množství do 2.000 l za rok (lze i pro prodej – tj. drobní vinaři)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k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Objasněte význam spotřebních daní?</a:t>
            </a:r>
          </a:p>
          <a:p>
            <a:r>
              <a:rPr lang="cs-CZ" dirty="0" smtClean="0"/>
              <a:t>2) Kdo je plátcem spotřebních daní?</a:t>
            </a:r>
          </a:p>
          <a:p>
            <a:r>
              <a:rPr lang="cs-CZ" dirty="0" smtClean="0"/>
              <a:t>3) Kdo je poplatníkem spotřebních daní?</a:t>
            </a:r>
          </a:p>
          <a:p>
            <a:r>
              <a:rPr lang="cs-CZ" dirty="0" smtClean="0"/>
              <a:t>4) Uveďte všech pět skupin výrobků podléhajících spotřebním daním.</a:t>
            </a:r>
          </a:p>
          <a:p>
            <a:r>
              <a:rPr lang="cs-CZ" dirty="0" smtClean="0"/>
              <a:t>5) Podle čeho jsou diferencované sazby daně z piva? Proč myslíte, že tato diferenciace platí?</a:t>
            </a:r>
          </a:p>
          <a:p>
            <a:r>
              <a:rPr lang="cs-CZ" dirty="0" smtClean="0"/>
              <a:t>6) Z jakých dvou částí se skládá sazba daně u cigaret?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Zákon č. 353/2003 Sb., o spotřebních daních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84</TotalTime>
  <Words>749</Words>
  <Application>Microsoft Office PowerPoint</Application>
  <PresentationFormat>Předvádění na obrazovce (4:3)</PresentationFormat>
  <Paragraphs>82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Anotace</vt:lpstr>
      <vt:lpstr>Spotřební daně</vt:lpstr>
      <vt:lpstr>Struktura spotřebních daní</vt:lpstr>
      <vt:lpstr>Funkce, plátci a správce spotřebních daní</vt:lpstr>
      <vt:lpstr>Daň z minerálních olejů</vt:lpstr>
      <vt:lpstr>Daň z lihu</vt:lpstr>
      <vt:lpstr>Daň z piva</vt:lpstr>
      <vt:lpstr>Sazby daně z piva</vt:lpstr>
      <vt:lpstr>Daň z vína</vt:lpstr>
      <vt:lpstr>Daň z tabákových výrobků</vt:lpstr>
      <vt:lpstr>Co není zdaněno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24</cp:revision>
  <dcterms:created xsi:type="dcterms:W3CDTF">2013-06-26T11:34:00Z</dcterms:created>
  <dcterms:modified xsi:type="dcterms:W3CDTF">2014-04-18T17:58:11Z</dcterms:modified>
</cp:coreProperties>
</file>