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</p:sldMasterIdLst>
  <p:sldIdLst>
    <p:sldId id="257" r:id="rId2"/>
    <p:sldId id="258" r:id="rId3"/>
    <p:sldId id="268" r:id="rId4"/>
    <p:sldId id="275" r:id="rId5"/>
    <p:sldId id="269" r:id="rId6"/>
    <p:sldId id="270" r:id="rId7"/>
    <p:sldId id="271" r:id="rId8"/>
    <p:sldId id="272" r:id="rId9"/>
    <p:sldId id="273" r:id="rId10"/>
    <p:sldId id="274" r:id="rId11"/>
    <p:sldId id="276" r:id="rId12"/>
    <p:sldId id="277" r:id="rId13"/>
    <p:sldId id="278" r:id="rId14"/>
    <p:sldId id="279" r:id="rId15"/>
    <p:sldId id="280" r:id="rId16"/>
    <p:sldId id="281" r:id="rId17"/>
    <p:sldId id="265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85BE263C-DBD7-4A20-BB59-AAB30ACAA65A}" styleName="Střední styl 3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25" d="100"/>
          <a:sy n="125" d="100"/>
        </p:scale>
        <p:origin x="-114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491" y="1916832"/>
            <a:ext cx="7023600" cy="3915797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3x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51273" y="332656"/>
            <a:ext cx="7024744" cy="1143000"/>
          </a:xfrm>
        </p:spPr>
        <p:txBody>
          <a:bodyPr/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51845" y="1514406"/>
            <a:ext cx="7023600" cy="1080000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5"/>
          </p:nvPr>
        </p:nvSpPr>
        <p:spPr>
          <a:xfrm>
            <a:off x="1042416" y="2633155"/>
            <a:ext cx="3419856" cy="349300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0" name="Content Placeholder 10"/>
          <p:cNvSpPr>
            <a:spLocks noGrp="1"/>
          </p:cNvSpPr>
          <p:nvPr>
            <p:ph sz="quarter" idx="16"/>
          </p:nvPr>
        </p:nvSpPr>
        <p:spPr>
          <a:xfrm>
            <a:off x="4645152" y="2633155"/>
            <a:ext cx="3419856" cy="349300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87072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Nadpis a 3x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51273" y="332656"/>
            <a:ext cx="7024744" cy="1143000"/>
          </a:xfrm>
        </p:spPr>
        <p:txBody>
          <a:bodyPr/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51845" y="1514406"/>
            <a:ext cx="7023600" cy="1080000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5"/>
          </p:nvPr>
        </p:nvSpPr>
        <p:spPr>
          <a:xfrm>
            <a:off x="1042416" y="2633155"/>
            <a:ext cx="7023600" cy="349300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34893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333487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1" y="2323652"/>
            <a:ext cx="7023600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  <p:sldLayoutId id="2147483675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Relationship Id="rId5" Type="http://schemas.microsoft.com/office/2007/relationships/hdphoto" Target="../media/hdphoto1.wdp"/><Relationship Id="rId4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836613"/>
            <a:ext cx="6985000" cy="158432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1476375" y="2852738"/>
          <a:ext cx="6096003" cy="1274762"/>
        </p:xfrm>
        <a:graphic>
          <a:graphicData uri="http://schemas.openxmlformats.org/drawingml/2006/table">
            <a:tbl>
              <a:tblPr/>
              <a:tblGrid>
                <a:gridCol w="1307868"/>
                <a:gridCol w="532015"/>
                <a:gridCol w="532015"/>
                <a:gridCol w="532015"/>
                <a:gridCol w="532015"/>
                <a:gridCol w="532015"/>
                <a:gridCol w="532015"/>
                <a:gridCol w="532015"/>
                <a:gridCol w="532015"/>
                <a:gridCol w="532015"/>
              </a:tblGrid>
              <a:tr h="509905"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9">
                  <a:txBody>
                    <a:bodyPr/>
                    <a:lstStyle/>
                    <a:p>
                      <a:pPr algn="l" fontAlgn="b"/>
                      <a:r>
                        <a:rPr lang="cs-CZ" sz="1200" b="0" i="0" u="none" strike="noStrike">
                          <a:solidFill>
                            <a:srgbClr val="4F81BD"/>
                          </a:solidFill>
                          <a:latin typeface="Arial" pitchFamily="34" charset="0"/>
                          <a:cs typeface="Arial" pitchFamily="34" charset="0"/>
                        </a:rPr>
                        <a:t>Evropská obchodní akademie, Děčín I, Komenského náměstí 2, příspěvková organizace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9905"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1200" b="0" i="0" u="none" strike="noStrike" dirty="0">
                          <a:solidFill>
                            <a:srgbClr val="4F81BD"/>
                          </a:solidFill>
                          <a:latin typeface="Arial" pitchFamily="34" charset="0"/>
                          <a:cs typeface="Arial" pitchFamily="34" charset="0"/>
                        </a:rPr>
                        <a:t>IČ 47274611 tel. 412 516 127 email: skola@oadc.cz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4952"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2070" name="Picture 3" descr="EOA-logo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3068638"/>
            <a:ext cx="647700" cy="50482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92961080"/>
              </p:ext>
            </p:extLst>
          </p:nvPr>
        </p:nvGraphicFramePr>
        <p:xfrm>
          <a:off x="719932" y="4076700"/>
          <a:ext cx="7704137" cy="2160588"/>
        </p:xfrm>
        <a:graphic>
          <a:graphicData uri="http://schemas.openxmlformats.org/drawingml/2006/table">
            <a:tbl>
              <a:tblPr firstRow="1" bandRow="1">
                <a:tableStyleId>{85BE263C-DBD7-4A20-BB59-AAB30ACAA65A}</a:tableStyleId>
              </a:tblPr>
              <a:tblGrid>
                <a:gridCol w="2592046"/>
                <a:gridCol w="5112091"/>
              </a:tblGrid>
              <a:tr h="540147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Reg.č. projektu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1" marR="91431" marT="45727" marB="45727" anchor="ctr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CZ.1.07/1.5.00/34.0999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1" marR="91431" marT="45727" marB="45727" anchor="ctr"/>
                </a:tc>
              </a:tr>
              <a:tr h="540147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projektu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1" marR="91431" marT="45727" marB="45727" anchor="ctr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ZLEPŠENÍ PODMÍNEK</a:t>
                      </a:r>
                      <a:r>
                        <a:rPr lang="cs-CZ" sz="1400" baseline="0" dirty="0" smtClean="0"/>
                        <a:t> PRO VZDĚLÁVÁNÍ NA EOA</a:t>
                      </a:r>
                      <a:endParaRPr lang="cs-CZ" sz="1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1" marR="91431" marT="45727" marB="45727" anchor="ctr"/>
                </a:tc>
              </a:tr>
              <a:tr h="540147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Šablona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1" marR="91431" marT="45727" marB="45727" anchor="ctr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III/2</a:t>
                      </a:r>
                      <a:r>
                        <a:rPr lang="cs-CZ" sz="1400" baseline="0" dirty="0" smtClean="0"/>
                        <a:t> Inovace a zkvalitnění výuky prostřednictvím ICT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1" marR="91431" marT="45727" marB="45727" anchor="ctr"/>
                </a:tc>
              </a:tr>
              <a:tr h="540147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1" marR="91431" marT="45727" marB="45727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Informační technologie 2. ročník</a:t>
                      </a:r>
                    </a:p>
                  </a:txBody>
                  <a:tcPr marL="91431" marR="91431" marT="45727" marB="45727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609103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5154705"/>
              </p:ext>
            </p:extLst>
          </p:nvPr>
        </p:nvGraphicFramePr>
        <p:xfrm>
          <a:off x="611981" y="547689"/>
          <a:ext cx="7920038" cy="5762623"/>
        </p:xfrm>
        <a:graphic>
          <a:graphicData uri="http://schemas.openxmlformats.org/drawingml/2006/table">
            <a:tbl>
              <a:tblPr firstRow="1" bandRow="1">
                <a:tableStyleId>{85BE263C-DBD7-4A20-BB59-AAB30ACAA65A}</a:tableStyleId>
              </a:tblPr>
              <a:tblGrid>
                <a:gridCol w="2664013"/>
                <a:gridCol w="5256025"/>
              </a:tblGrid>
              <a:tr h="765551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materiálu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0" marR="91430" marT="45723" marB="45723"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MS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baseline="0" smtClean="0"/>
                        <a:t>Word – poznámky </a:t>
                      </a:r>
                      <a:r>
                        <a:rPr lang="cs-CZ" sz="1800" baseline="0" dirty="0" smtClean="0"/>
                        <a:t>pod čarou</a:t>
                      </a:r>
                      <a:endParaRPr lang="cs-CZ" sz="1800" dirty="0"/>
                    </a:p>
                  </a:txBody>
                  <a:tcPr marL="91430" marR="91430" marT="45723" marB="45723" anchor="ctr"/>
                </a:tc>
              </a:tr>
              <a:tr h="765551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Číslo materiálu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0" marR="91430" marT="45723" marB="45723" anchor="ctr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VY_32_INOVACE_20_10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0" marR="91430" marT="45723" marB="45723" anchor="ctr"/>
                </a:tc>
              </a:tr>
              <a:tr h="59870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 materiálu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0" marR="91430" marT="45723" marB="45723" anchor="ctr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Ing. Jan Mejstřík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0" marR="91430" marT="45723" marB="45723" anchor="ctr"/>
                </a:tc>
              </a:tr>
              <a:tr h="2047742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Anotace a metodický pokyn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0" marR="91430" marT="45723" marB="45723" anchor="ctr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 je určena</a:t>
                      </a:r>
                      <a:r>
                        <a:rPr lang="cs-CZ" sz="1400" baseline="0" dirty="0" smtClean="0"/>
                        <a:t> jako podklad při výuce předmětu, která je vedena vyučujícím. Prezentaci lze využít i při samostatné práci na PC na základě výkladu a pokynů vyučujícího.</a:t>
                      </a:r>
                    </a:p>
                    <a:p>
                      <a:r>
                        <a:rPr lang="cs-CZ" sz="1400" baseline="0" dirty="0" smtClean="0"/>
                        <a:t>Pokud není uvedeno jinak, použitý materiál je z vlastních zdrojů autora.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0" marR="91430" marT="45723" marB="45723" anchor="ctr"/>
                </a:tc>
              </a:tr>
              <a:tr h="64811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Datum tvorby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0" marR="91430" marT="45723" marB="45723"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24. 6.</a:t>
                      </a:r>
                      <a:r>
                        <a:rPr lang="cs-CZ" sz="1800" baseline="0" dirty="0" smtClean="0"/>
                        <a:t> 2013</a:t>
                      </a:r>
                      <a:endParaRPr lang="cs-CZ" sz="1800" dirty="0"/>
                    </a:p>
                  </a:txBody>
                  <a:tcPr marL="91430" marR="91430" marT="45723" marB="45723" anchor="ctr"/>
                </a:tc>
              </a:tr>
              <a:tr h="576103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Datum ověření ve výuce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0" marR="91430" marT="45723" marB="45723"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10. 2. </a:t>
                      </a:r>
                      <a:r>
                        <a:rPr lang="cs-CZ" sz="1800" smtClean="0"/>
                        <a:t>2014</a:t>
                      </a:r>
                      <a:endParaRPr lang="cs-CZ" sz="1800" dirty="0"/>
                    </a:p>
                  </a:txBody>
                  <a:tcPr marL="91430" marR="91430" marT="45723" marB="45723" anchor="ctr"/>
                </a:tc>
              </a:tr>
              <a:tr h="36086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Třída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0" marR="91430" marT="45723" marB="45723" anchor="ctr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 S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0" marR="91430" marT="45723" marB="45723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639683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Poznámky pod čarou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Poznámky pod čarou a vysvětlivky se používají v tištěných dokumentech a obsahují doplňující informace, vysvětlení nebo odkazy k textu dokumentu. Poznámky pod čarou můžete použít k zadání podrobných komentářů a vysvětlivky k citaci zdrojů</a:t>
            </a:r>
            <a:r>
              <a:rPr lang="cs-CZ" dirty="0" smtClean="0"/>
              <a:t>.</a:t>
            </a:r>
          </a:p>
          <a:p>
            <a:r>
              <a:rPr lang="cs-CZ" dirty="0"/>
              <a:t>Poznámka pod čarou nebo vysvětlivka se skládá ze dvou propojených částí: ze značky odkazu na poznámku a z textu příslušné poznámky nebo vysvětlivky.</a:t>
            </a:r>
          </a:p>
        </p:txBody>
      </p:sp>
    </p:spTree>
    <p:extLst>
      <p:ext uri="{BB962C8B-B14F-4D97-AF65-F5344CB8AC3E}">
        <p14:creationId xmlns:p14="http://schemas.microsoft.com/office/powerpoint/2010/main" val="30870832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Použití poznámek pod čarou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poznámky </a:t>
            </a:r>
            <a:r>
              <a:rPr lang="cs-CZ" dirty="0"/>
              <a:t>pod čarou obvykle na konci </a:t>
            </a:r>
            <a:r>
              <a:rPr lang="cs-CZ" dirty="0" smtClean="0"/>
              <a:t>stránky</a:t>
            </a:r>
            <a:endParaRPr lang="cs-CZ" dirty="0"/>
          </a:p>
          <a:p>
            <a:r>
              <a:rPr lang="cs-CZ" dirty="0" smtClean="0"/>
              <a:t>uváděny </a:t>
            </a:r>
            <a:r>
              <a:rPr lang="cs-CZ" dirty="0"/>
              <a:t>k textu, obrázku, tabulce </a:t>
            </a:r>
            <a:r>
              <a:rPr lang="cs-CZ" dirty="0" smtClean="0"/>
              <a:t>apod.</a:t>
            </a:r>
            <a:endParaRPr lang="cs-CZ" dirty="0"/>
          </a:p>
          <a:p>
            <a:r>
              <a:rPr lang="cs-CZ" dirty="0"/>
              <a:t>p</a:t>
            </a:r>
            <a:r>
              <a:rPr lang="cs-CZ" dirty="0" smtClean="0"/>
              <a:t>odávají doplňující informace či odkazují na 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oznámky ke slovům se vkládají bezprostředně za slovo</a:t>
            </a:r>
          </a:p>
          <a:p>
            <a:r>
              <a:rPr lang="cs-CZ" dirty="0" smtClean="0"/>
              <a:t>poznámky k celým větám se vkládají za větou – hned za tečkou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84532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Vložení poznámky pod čarou</a:t>
            </a:r>
            <a:endParaRPr lang="cs-CZ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pás karet – Reference</a:t>
            </a:r>
          </a:p>
          <a:p>
            <a:pPr lvl="1"/>
            <a:r>
              <a:rPr lang="cs-CZ" dirty="0" smtClean="0"/>
              <a:t>skupina </a:t>
            </a:r>
            <a:r>
              <a:rPr lang="cs-CZ" dirty="0" smtClean="0"/>
              <a:t>Poznámky pod čarou</a:t>
            </a:r>
          </a:p>
          <a:p>
            <a:pPr lvl="2"/>
            <a:r>
              <a:rPr lang="cs-CZ" dirty="0" smtClean="0"/>
              <a:t>tlačítko Vložit pozn. pod čarou</a:t>
            </a:r>
            <a:endParaRPr lang="cs-CZ" dirty="0"/>
          </a:p>
        </p:txBody>
      </p:sp>
      <p:pic>
        <p:nvPicPr>
          <p:cNvPr id="13" name="Zástupný symbol pro obsah 12"/>
          <p:cNvPicPr>
            <a:picLocks noGrp="1" noChangeAspect="1"/>
          </p:cNvPicPr>
          <p:nvPr>
            <p:ph sz="quarter" idx="1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88" y="3103254"/>
            <a:ext cx="7023100" cy="2553318"/>
          </a:xfrm>
        </p:spPr>
      </p:pic>
      <p:sp>
        <p:nvSpPr>
          <p:cNvPr id="9" name="Ovál 8"/>
          <p:cNvSpPr/>
          <p:nvPr/>
        </p:nvSpPr>
        <p:spPr>
          <a:xfrm>
            <a:off x="2843808" y="3212976"/>
            <a:ext cx="504056" cy="216024"/>
          </a:xfrm>
          <a:prstGeom prst="ellipse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2123728" y="3429000"/>
            <a:ext cx="504056" cy="432048"/>
          </a:xfrm>
          <a:prstGeom prst="ellipse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alternativní postup 19"/>
          <p:cNvSpPr/>
          <p:nvPr/>
        </p:nvSpPr>
        <p:spPr>
          <a:xfrm>
            <a:off x="2627784" y="4653136"/>
            <a:ext cx="1512168" cy="360040"/>
          </a:xfrm>
          <a:prstGeom prst="flowChartAlternateProcess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19243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Podrobné možnosti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2513" y="1635200"/>
            <a:ext cx="7023100" cy="838050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5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odrobnější možnosti vkládaných poznámek pod čarou</a:t>
            </a:r>
          </a:p>
          <a:p>
            <a:pPr lvl="1"/>
            <a:r>
              <a:rPr lang="cs-CZ" dirty="0" smtClean="0"/>
              <a:t>spouštěč dialogových oken ve skupině </a:t>
            </a:r>
            <a:r>
              <a:rPr lang="cs-CZ" dirty="0" smtClean="0"/>
              <a:t>Poznámky </a:t>
            </a:r>
            <a:r>
              <a:rPr lang="cs-CZ" dirty="0" smtClean="0"/>
              <a:t>pod </a:t>
            </a:r>
            <a:r>
              <a:rPr lang="cs-CZ" dirty="0" smtClean="0"/>
              <a:t>čarou</a:t>
            </a:r>
            <a:endParaRPr lang="cs-CZ" dirty="0" smtClean="0"/>
          </a:p>
          <a:p>
            <a:r>
              <a:rPr lang="cs-CZ" dirty="0"/>
              <a:t>u</a:t>
            </a:r>
            <a:r>
              <a:rPr lang="cs-CZ" dirty="0" smtClean="0"/>
              <a:t>místění (poznámky a vysvětlivky)</a:t>
            </a:r>
          </a:p>
          <a:p>
            <a:r>
              <a:rPr lang="cs-CZ" dirty="0"/>
              <a:t>f</a:t>
            </a:r>
            <a:r>
              <a:rPr lang="cs-CZ" dirty="0" smtClean="0"/>
              <a:t>ormát (číslování)</a:t>
            </a:r>
          </a:p>
        </p:txBody>
      </p:sp>
      <p:sp>
        <p:nvSpPr>
          <p:cNvPr id="6" name="Ovál 5"/>
          <p:cNvSpPr/>
          <p:nvPr/>
        </p:nvSpPr>
        <p:spPr>
          <a:xfrm>
            <a:off x="3311860" y="2276872"/>
            <a:ext cx="252028" cy="216024"/>
          </a:xfrm>
          <a:prstGeom prst="ellipse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63644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Spuštění podrobných možností</a:t>
            </a:r>
            <a:endParaRPr lang="cs-CZ" dirty="0"/>
          </a:p>
        </p:txBody>
      </p:sp>
      <p:pic>
        <p:nvPicPr>
          <p:cNvPr id="11" name="Zástupný symbol pro obsah 10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88" y="2183056"/>
            <a:ext cx="7024687" cy="3382475"/>
          </a:xfrm>
        </p:spPr>
      </p:pic>
      <p:sp>
        <p:nvSpPr>
          <p:cNvPr id="7" name="Rovnoramenný trojúhelník 6"/>
          <p:cNvSpPr/>
          <p:nvPr/>
        </p:nvSpPr>
        <p:spPr>
          <a:xfrm>
            <a:off x="1829436" y="2971567"/>
            <a:ext cx="1702289" cy="529441"/>
          </a:xfrm>
          <a:custGeom>
            <a:avLst/>
            <a:gdLst>
              <a:gd name="connsiteX0" fmla="*/ 0 w 2448272"/>
              <a:gd name="connsiteY0" fmla="*/ 792088 h 792088"/>
              <a:gd name="connsiteX1" fmla="*/ 1224136 w 2448272"/>
              <a:gd name="connsiteY1" fmla="*/ 0 h 792088"/>
              <a:gd name="connsiteX2" fmla="*/ 2448272 w 2448272"/>
              <a:gd name="connsiteY2" fmla="*/ 792088 h 792088"/>
              <a:gd name="connsiteX3" fmla="*/ 0 w 2448272"/>
              <a:gd name="connsiteY3" fmla="*/ 792088 h 792088"/>
              <a:gd name="connsiteX0" fmla="*/ 0 w 2448272"/>
              <a:gd name="connsiteY0" fmla="*/ 822316 h 822316"/>
              <a:gd name="connsiteX1" fmla="*/ 2244335 w 2448272"/>
              <a:gd name="connsiteY1" fmla="*/ 0 h 822316"/>
              <a:gd name="connsiteX2" fmla="*/ 2448272 w 2448272"/>
              <a:gd name="connsiteY2" fmla="*/ 822316 h 822316"/>
              <a:gd name="connsiteX3" fmla="*/ 0 w 2448272"/>
              <a:gd name="connsiteY3" fmla="*/ 822316 h 822316"/>
              <a:gd name="connsiteX0" fmla="*/ 0 w 2448272"/>
              <a:gd name="connsiteY0" fmla="*/ 822861 h 822861"/>
              <a:gd name="connsiteX1" fmla="*/ 2244335 w 2448272"/>
              <a:gd name="connsiteY1" fmla="*/ 545 h 822861"/>
              <a:gd name="connsiteX2" fmla="*/ 2448272 w 2448272"/>
              <a:gd name="connsiteY2" fmla="*/ 822861 h 822861"/>
              <a:gd name="connsiteX3" fmla="*/ 0 w 2448272"/>
              <a:gd name="connsiteY3" fmla="*/ 822861 h 822861"/>
              <a:gd name="connsiteX0" fmla="*/ 0 w 2448272"/>
              <a:gd name="connsiteY0" fmla="*/ 822907 h 822907"/>
              <a:gd name="connsiteX1" fmla="*/ 2244335 w 2448272"/>
              <a:gd name="connsiteY1" fmla="*/ 591 h 822907"/>
              <a:gd name="connsiteX2" fmla="*/ 2448272 w 2448272"/>
              <a:gd name="connsiteY2" fmla="*/ 822907 h 822907"/>
              <a:gd name="connsiteX3" fmla="*/ 0 w 2448272"/>
              <a:gd name="connsiteY3" fmla="*/ 822907 h 822907"/>
              <a:gd name="connsiteX0" fmla="*/ 0 w 2448272"/>
              <a:gd name="connsiteY0" fmla="*/ 822907 h 822907"/>
              <a:gd name="connsiteX1" fmla="*/ 2244335 w 2448272"/>
              <a:gd name="connsiteY1" fmla="*/ 591 h 822907"/>
              <a:gd name="connsiteX2" fmla="*/ 2448272 w 2448272"/>
              <a:gd name="connsiteY2" fmla="*/ 822907 h 822907"/>
              <a:gd name="connsiteX3" fmla="*/ 0 w 2448272"/>
              <a:gd name="connsiteY3" fmla="*/ 822907 h 822907"/>
              <a:gd name="connsiteX0" fmla="*/ 0 w 2448272"/>
              <a:gd name="connsiteY0" fmla="*/ 822907 h 822907"/>
              <a:gd name="connsiteX1" fmla="*/ 2244335 w 2448272"/>
              <a:gd name="connsiteY1" fmla="*/ 591 h 822907"/>
              <a:gd name="connsiteX2" fmla="*/ 2448272 w 2448272"/>
              <a:gd name="connsiteY2" fmla="*/ 822907 h 822907"/>
              <a:gd name="connsiteX3" fmla="*/ 0 w 2448272"/>
              <a:gd name="connsiteY3" fmla="*/ 822907 h 822907"/>
              <a:gd name="connsiteX0" fmla="*/ 0 w 2448272"/>
              <a:gd name="connsiteY0" fmla="*/ 822907 h 822907"/>
              <a:gd name="connsiteX1" fmla="*/ 2244335 w 2448272"/>
              <a:gd name="connsiteY1" fmla="*/ 591 h 822907"/>
              <a:gd name="connsiteX2" fmla="*/ 2448272 w 2448272"/>
              <a:gd name="connsiteY2" fmla="*/ 822907 h 822907"/>
              <a:gd name="connsiteX3" fmla="*/ 0 w 2448272"/>
              <a:gd name="connsiteY3" fmla="*/ 822907 h 822907"/>
              <a:gd name="connsiteX0" fmla="*/ 0 w 2448272"/>
              <a:gd name="connsiteY0" fmla="*/ 822907 h 822907"/>
              <a:gd name="connsiteX1" fmla="*/ 2244335 w 2448272"/>
              <a:gd name="connsiteY1" fmla="*/ 591 h 822907"/>
              <a:gd name="connsiteX2" fmla="*/ 2448272 w 2448272"/>
              <a:gd name="connsiteY2" fmla="*/ 822907 h 822907"/>
              <a:gd name="connsiteX3" fmla="*/ 0 w 2448272"/>
              <a:gd name="connsiteY3" fmla="*/ 822907 h 822907"/>
              <a:gd name="connsiteX0" fmla="*/ 0 w 2448272"/>
              <a:gd name="connsiteY0" fmla="*/ 822316 h 822316"/>
              <a:gd name="connsiteX1" fmla="*/ 2244335 w 2448272"/>
              <a:gd name="connsiteY1" fmla="*/ 0 h 822316"/>
              <a:gd name="connsiteX2" fmla="*/ 2448272 w 2448272"/>
              <a:gd name="connsiteY2" fmla="*/ 822316 h 822316"/>
              <a:gd name="connsiteX3" fmla="*/ 0 w 2448272"/>
              <a:gd name="connsiteY3" fmla="*/ 822316 h 822316"/>
              <a:gd name="connsiteX0" fmla="*/ 0 w 2448272"/>
              <a:gd name="connsiteY0" fmla="*/ 822316 h 822316"/>
              <a:gd name="connsiteX1" fmla="*/ 2244335 w 2448272"/>
              <a:gd name="connsiteY1" fmla="*/ 0 h 822316"/>
              <a:gd name="connsiteX2" fmla="*/ 2448272 w 2448272"/>
              <a:gd name="connsiteY2" fmla="*/ 822316 h 822316"/>
              <a:gd name="connsiteX3" fmla="*/ 0 w 2448272"/>
              <a:gd name="connsiteY3" fmla="*/ 822316 h 822316"/>
              <a:gd name="connsiteX0" fmla="*/ 0 w 2448272"/>
              <a:gd name="connsiteY0" fmla="*/ 822316 h 822316"/>
              <a:gd name="connsiteX1" fmla="*/ 2244335 w 2448272"/>
              <a:gd name="connsiteY1" fmla="*/ 0 h 822316"/>
              <a:gd name="connsiteX2" fmla="*/ 2448272 w 2448272"/>
              <a:gd name="connsiteY2" fmla="*/ 822316 h 822316"/>
              <a:gd name="connsiteX3" fmla="*/ 0 w 2448272"/>
              <a:gd name="connsiteY3" fmla="*/ 822316 h 822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48272" h="822316">
                <a:moveTo>
                  <a:pt x="0" y="822316"/>
                </a:moveTo>
                <a:cubicBezTo>
                  <a:pt x="309804" y="502868"/>
                  <a:pt x="528924" y="70065"/>
                  <a:pt x="2244335" y="0"/>
                </a:cubicBezTo>
                <a:cubicBezTo>
                  <a:pt x="1987362" y="447916"/>
                  <a:pt x="2085570" y="608667"/>
                  <a:pt x="2448272" y="822316"/>
                </a:cubicBezTo>
                <a:lnTo>
                  <a:pt x="0" y="822316"/>
                </a:lnTo>
                <a:close/>
              </a:path>
            </a:pathLst>
          </a:custGeom>
          <a:gradFill>
            <a:gsLst>
              <a:gs pos="0">
                <a:srgbClr val="7030A0"/>
              </a:gs>
              <a:gs pos="89000">
                <a:schemeClr val="bg1">
                  <a:alpha val="52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kumenty\EOA\Šablony-DUM\Šablona III-2\20 ICT 2. ročník - Mejstřík\obrázky\kurzor01.pn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>
                        <a14:backgroundMark x1="63636" y1="17647" x2="63636" y2="17647"/>
                        <a14:backgroundMark x1="22727" y1="5882" x2="22727" y2="5882"/>
                        <a14:backgroundMark x1="36364" y1="11765" x2="36364" y2="11765"/>
                        <a14:backgroundMark x1="31818" y1="8824" x2="36364" y2="11765"/>
                        <a14:backgroundMark x1="31818" y1="8824" x2="95455" y2="47059"/>
                        <a14:backgroundMark x1="72727" y1="70588" x2="95455" y2="70588"/>
                        <a14:backgroundMark x1="77273" y1="73529" x2="95455" y2="91176"/>
                        <a14:backgroundMark x1="77273" y1="73529" x2="95455" y2="97059"/>
                        <a14:backgroundMark x1="22727" y1="88235" x2="22727" y2="88235"/>
                        <a14:backgroundMark x1="18182" y1="94118" x2="18182" y2="94118"/>
                        <a14:backgroundMark x1="9091" y1="94118" x2="9091" y2="94118"/>
                        <a14:backgroundMark x1="4545" y1="94118" x2="27273" y2="82353"/>
                        <a14:backgroundMark x1="31818" y1="91176" x2="36364" y2="97059"/>
                        <a14:backgroundMark x1="77273" y1="97059" x2="90909" y2="911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6950" y="2959523"/>
            <a:ext cx="209550" cy="323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13286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Podrobné možnosti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oznámky pod čarou</a:t>
            </a:r>
          </a:p>
          <a:p>
            <a:pPr lvl="1"/>
            <a:r>
              <a:rPr lang="cs-CZ" dirty="0" smtClean="0"/>
              <a:t>na konci stránky</a:t>
            </a:r>
          </a:p>
          <a:p>
            <a:pPr lvl="1"/>
            <a:r>
              <a:rPr lang="cs-CZ" dirty="0" smtClean="0"/>
              <a:t>pod textem</a:t>
            </a:r>
          </a:p>
          <a:p>
            <a:r>
              <a:rPr lang="cs-CZ" dirty="0"/>
              <a:t>v</a:t>
            </a:r>
            <a:r>
              <a:rPr lang="cs-CZ" dirty="0" smtClean="0"/>
              <a:t>ysvětlivky</a:t>
            </a:r>
          </a:p>
          <a:p>
            <a:pPr lvl="1"/>
            <a:r>
              <a:rPr lang="cs-CZ" dirty="0" smtClean="0"/>
              <a:t>na konci dokumentu</a:t>
            </a:r>
          </a:p>
          <a:p>
            <a:pPr lvl="1"/>
            <a:r>
              <a:rPr lang="cs-CZ" dirty="0" smtClean="0"/>
              <a:t>na konci oddílu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5786" y="2354818"/>
            <a:ext cx="3057952" cy="3410426"/>
          </a:xfrm>
        </p:spPr>
      </p:pic>
    </p:spTree>
    <p:extLst>
      <p:ext uri="{BB962C8B-B14F-4D97-AF65-F5344CB8AC3E}">
        <p14:creationId xmlns:p14="http://schemas.microsoft.com/office/powerpoint/2010/main" val="12560607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Číslování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f</a:t>
            </a:r>
            <a:r>
              <a:rPr lang="cs-CZ" dirty="0" smtClean="0"/>
              <a:t>ormát číslování</a:t>
            </a:r>
          </a:p>
          <a:p>
            <a:pPr lvl="1"/>
            <a:r>
              <a:rPr lang="cs-CZ" dirty="0" smtClean="0"/>
              <a:t>1, 2, 3, …</a:t>
            </a:r>
          </a:p>
          <a:p>
            <a:pPr lvl="1"/>
            <a:r>
              <a:rPr lang="cs-CZ" dirty="0" smtClean="0"/>
              <a:t>a, b, c, …</a:t>
            </a:r>
          </a:p>
          <a:p>
            <a:pPr lvl="1"/>
            <a:r>
              <a:rPr lang="cs-CZ" dirty="0" smtClean="0"/>
              <a:t>A, B, C, …</a:t>
            </a:r>
          </a:p>
          <a:p>
            <a:pPr lvl="1"/>
            <a:r>
              <a:rPr lang="cs-CZ" dirty="0" smtClean="0"/>
              <a:t>i, </a:t>
            </a:r>
            <a:r>
              <a:rPr lang="cs-CZ" dirty="0" err="1" smtClean="0"/>
              <a:t>ii</a:t>
            </a:r>
            <a:r>
              <a:rPr lang="cs-CZ" dirty="0" smtClean="0"/>
              <a:t>, </a:t>
            </a:r>
            <a:r>
              <a:rPr lang="cs-CZ" dirty="0" err="1" smtClean="0"/>
              <a:t>iii</a:t>
            </a:r>
            <a:r>
              <a:rPr lang="cs-CZ" dirty="0" smtClean="0"/>
              <a:t>, …</a:t>
            </a:r>
          </a:p>
          <a:p>
            <a:pPr lvl="1"/>
            <a:r>
              <a:rPr lang="cs-CZ" dirty="0" smtClean="0"/>
              <a:t>I, II, III, …</a:t>
            </a:r>
          </a:p>
          <a:p>
            <a:pPr lvl="1"/>
            <a:r>
              <a:rPr lang="cs-CZ" dirty="0" smtClean="0"/>
              <a:t>*, †, ‡, §, **, …</a:t>
            </a:r>
          </a:p>
          <a:p>
            <a:pPr lvl="2"/>
            <a:r>
              <a:rPr lang="cs-CZ" dirty="0" smtClean="0"/>
              <a:t>(</a:t>
            </a:r>
            <a:r>
              <a:rPr lang="cs-CZ" dirty="0" err="1" smtClean="0"/>
              <a:t>Asterisk</a:t>
            </a:r>
            <a:r>
              <a:rPr lang="cs-CZ" dirty="0" smtClean="0"/>
              <a:t>, </a:t>
            </a:r>
            <a:r>
              <a:rPr lang="cs-CZ" dirty="0" err="1" smtClean="0"/>
              <a:t>Dagger</a:t>
            </a:r>
            <a:r>
              <a:rPr lang="cs-CZ" dirty="0" smtClean="0"/>
              <a:t>, Double </a:t>
            </a:r>
            <a:r>
              <a:rPr lang="cs-CZ" dirty="0" err="1" smtClean="0"/>
              <a:t>Dagger</a:t>
            </a:r>
            <a:r>
              <a:rPr lang="cs-CZ" dirty="0" smtClean="0"/>
              <a:t>, …)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5786" y="2354818"/>
            <a:ext cx="3057952" cy="3410426"/>
          </a:xfrm>
        </p:spPr>
      </p:pic>
      <p:sp>
        <p:nvSpPr>
          <p:cNvPr id="7" name="Vývojový diagram: alternativní postup 6"/>
          <p:cNvSpPr/>
          <p:nvPr/>
        </p:nvSpPr>
        <p:spPr>
          <a:xfrm>
            <a:off x="4932041" y="3789040"/>
            <a:ext cx="2880320" cy="1152128"/>
          </a:xfrm>
          <a:custGeom>
            <a:avLst/>
            <a:gdLst>
              <a:gd name="connsiteX0" fmla="*/ 0 w 1584176"/>
              <a:gd name="connsiteY0" fmla="*/ 192021 h 1152128"/>
              <a:gd name="connsiteX1" fmla="*/ 192021 w 1584176"/>
              <a:gd name="connsiteY1" fmla="*/ 0 h 1152128"/>
              <a:gd name="connsiteX2" fmla="*/ 1392155 w 1584176"/>
              <a:gd name="connsiteY2" fmla="*/ 0 h 1152128"/>
              <a:gd name="connsiteX3" fmla="*/ 1584176 w 1584176"/>
              <a:gd name="connsiteY3" fmla="*/ 192021 h 1152128"/>
              <a:gd name="connsiteX4" fmla="*/ 1584176 w 1584176"/>
              <a:gd name="connsiteY4" fmla="*/ 960107 h 1152128"/>
              <a:gd name="connsiteX5" fmla="*/ 1392155 w 1584176"/>
              <a:gd name="connsiteY5" fmla="*/ 1152128 h 1152128"/>
              <a:gd name="connsiteX6" fmla="*/ 192021 w 1584176"/>
              <a:gd name="connsiteY6" fmla="*/ 1152128 h 1152128"/>
              <a:gd name="connsiteX7" fmla="*/ 0 w 1584176"/>
              <a:gd name="connsiteY7" fmla="*/ 960107 h 1152128"/>
              <a:gd name="connsiteX8" fmla="*/ 0 w 1584176"/>
              <a:gd name="connsiteY8" fmla="*/ 192021 h 1152128"/>
              <a:gd name="connsiteX0" fmla="*/ 1238901 w 2823077"/>
              <a:gd name="connsiteY0" fmla="*/ 192021 h 1152128"/>
              <a:gd name="connsiteX1" fmla="*/ 5982 w 2823077"/>
              <a:gd name="connsiteY1" fmla="*/ 7620 h 1152128"/>
              <a:gd name="connsiteX2" fmla="*/ 2631056 w 2823077"/>
              <a:gd name="connsiteY2" fmla="*/ 0 h 1152128"/>
              <a:gd name="connsiteX3" fmla="*/ 2823077 w 2823077"/>
              <a:gd name="connsiteY3" fmla="*/ 192021 h 1152128"/>
              <a:gd name="connsiteX4" fmla="*/ 2823077 w 2823077"/>
              <a:gd name="connsiteY4" fmla="*/ 960107 h 1152128"/>
              <a:gd name="connsiteX5" fmla="*/ 2631056 w 2823077"/>
              <a:gd name="connsiteY5" fmla="*/ 1152128 h 1152128"/>
              <a:gd name="connsiteX6" fmla="*/ 1430922 w 2823077"/>
              <a:gd name="connsiteY6" fmla="*/ 1152128 h 1152128"/>
              <a:gd name="connsiteX7" fmla="*/ 1238901 w 2823077"/>
              <a:gd name="connsiteY7" fmla="*/ 960107 h 1152128"/>
              <a:gd name="connsiteX8" fmla="*/ 1238901 w 2823077"/>
              <a:gd name="connsiteY8" fmla="*/ 192021 h 1152128"/>
              <a:gd name="connsiteX0" fmla="*/ 35147 w 2869003"/>
              <a:gd name="connsiteY0" fmla="*/ 306321 h 1152128"/>
              <a:gd name="connsiteX1" fmla="*/ 51908 w 2869003"/>
              <a:gd name="connsiteY1" fmla="*/ 7620 h 1152128"/>
              <a:gd name="connsiteX2" fmla="*/ 2676982 w 2869003"/>
              <a:gd name="connsiteY2" fmla="*/ 0 h 1152128"/>
              <a:gd name="connsiteX3" fmla="*/ 2869003 w 2869003"/>
              <a:gd name="connsiteY3" fmla="*/ 192021 h 1152128"/>
              <a:gd name="connsiteX4" fmla="*/ 2869003 w 2869003"/>
              <a:gd name="connsiteY4" fmla="*/ 960107 h 1152128"/>
              <a:gd name="connsiteX5" fmla="*/ 2676982 w 2869003"/>
              <a:gd name="connsiteY5" fmla="*/ 1152128 h 1152128"/>
              <a:gd name="connsiteX6" fmla="*/ 1476848 w 2869003"/>
              <a:gd name="connsiteY6" fmla="*/ 1152128 h 1152128"/>
              <a:gd name="connsiteX7" fmla="*/ 1284827 w 2869003"/>
              <a:gd name="connsiteY7" fmla="*/ 960107 h 1152128"/>
              <a:gd name="connsiteX8" fmla="*/ 35147 w 2869003"/>
              <a:gd name="connsiteY8" fmla="*/ 306321 h 1152128"/>
              <a:gd name="connsiteX0" fmla="*/ 82707 w 2916563"/>
              <a:gd name="connsiteY0" fmla="*/ 306321 h 1152128"/>
              <a:gd name="connsiteX1" fmla="*/ 506784 w 2916563"/>
              <a:gd name="connsiteY1" fmla="*/ 516260 h 1152128"/>
              <a:gd name="connsiteX2" fmla="*/ 99468 w 2916563"/>
              <a:gd name="connsiteY2" fmla="*/ 7620 h 1152128"/>
              <a:gd name="connsiteX3" fmla="*/ 2724542 w 2916563"/>
              <a:gd name="connsiteY3" fmla="*/ 0 h 1152128"/>
              <a:gd name="connsiteX4" fmla="*/ 2916563 w 2916563"/>
              <a:gd name="connsiteY4" fmla="*/ 192021 h 1152128"/>
              <a:gd name="connsiteX5" fmla="*/ 2916563 w 2916563"/>
              <a:gd name="connsiteY5" fmla="*/ 960107 h 1152128"/>
              <a:gd name="connsiteX6" fmla="*/ 2724542 w 2916563"/>
              <a:gd name="connsiteY6" fmla="*/ 1152128 h 1152128"/>
              <a:gd name="connsiteX7" fmla="*/ 1524408 w 2916563"/>
              <a:gd name="connsiteY7" fmla="*/ 1152128 h 1152128"/>
              <a:gd name="connsiteX8" fmla="*/ 1332387 w 2916563"/>
              <a:gd name="connsiteY8" fmla="*/ 960107 h 1152128"/>
              <a:gd name="connsiteX9" fmla="*/ 82707 w 2916563"/>
              <a:gd name="connsiteY9" fmla="*/ 306321 h 1152128"/>
              <a:gd name="connsiteX0" fmla="*/ 37696 w 2871552"/>
              <a:gd name="connsiteY0" fmla="*/ 306321 h 1152128"/>
              <a:gd name="connsiteX1" fmla="*/ 1315213 w 2871552"/>
              <a:gd name="connsiteY1" fmla="*/ 272420 h 1152128"/>
              <a:gd name="connsiteX2" fmla="*/ 54457 w 2871552"/>
              <a:gd name="connsiteY2" fmla="*/ 7620 h 1152128"/>
              <a:gd name="connsiteX3" fmla="*/ 2679531 w 2871552"/>
              <a:gd name="connsiteY3" fmla="*/ 0 h 1152128"/>
              <a:gd name="connsiteX4" fmla="*/ 2871552 w 2871552"/>
              <a:gd name="connsiteY4" fmla="*/ 192021 h 1152128"/>
              <a:gd name="connsiteX5" fmla="*/ 2871552 w 2871552"/>
              <a:gd name="connsiteY5" fmla="*/ 960107 h 1152128"/>
              <a:gd name="connsiteX6" fmla="*/ 2679531 w 2871552"/>
              <a:gd name="connsiteY6" fmla="*/ 1152128 h 1152128"/>
              <a:gd name="connsiteX7" fmla="*/ 1479397 w 2871552"/>
              <a:gd name="connsiteY7" fmla="*/ 1152128 h 1152128"/>
              <a:gd name="connsiteX8" fmla="*/ 1287376 w 2871552"/>
              <a:gd name="connsiteY8" fmla="*/ 960107 h 1152128"/>
              <a:gd name="connsiteX9" fmla="*/ 37696 w 2871552"/>
              <a:gd name="connsiteY9" fmla="*/ 306321 h 1152128"/>
              <a:gd name="connsiteX0" fmla="*/ 906376 w 2871552"/>
              <a:gd name="connsiteY0" fmla="*/ 641601 h 1152128"/>
              <a:gd name="connsiteX1" fmla="*/ 1315213 w 2871552"/>
              <a:gd name="connsiteY1" fmla="*/ 272420 h 1152128"/>
              <a:gd name="connsiteX2" fmla="*/ 54457 w 2871552"/>
              <a:gd name="connsiteY2" fmla="*/ 7620 h 1152128"/>
              <a:gd name="connsiteX3" fmla="*/ 2679531 w 2871552"/>
              <a:gd name="connsiteY3" fmla="*/ 0 h 1152128"/>
              <a:gd name="connsiteX4" fmla="*/ 2871552 w 2871552"/>
              <a:gd name="connsiteY4" fmla="*/ 192021 h 1152128"/>
              <a:gd name="connsiteX5" fmla="*/ 2871552 w 2871552"/>
              <a:gd name="connsiteY5" fmla="*/ 960107 h 1152128"/>
              <a:gd name="connsiteX6" fmla="*/ 2679531 w 2871552"/>
              <a:gd name="connsiteY6" fmla="*/ 1152128 h 1152128"/>
              <a:gd name="connsiteX7" fmla="*/ 1479397 w 2871552"/>
              <a:gd name="connsiteY7" fmla="*/ 1152128 h 1152128"/>
              <a:gd name="connsiteX8" fmla="*/ 1287376 w 2871552"/>
              <a:gd name="connsiteY8" fmla="*/ 960107 h 1152128"/>
              <a:gd name="connsiteX9" fmla="*/ 906376 w 2871552"/>
              <a:gd name="connsiteY9" fmla="*/ 641601 h 1152128"/>
              <a:gd name="connsiteX0" fmla="*/ 1014692 w 2979868"/>
              <a:gd name="connsiteY0" fmla="*/ 641601 h 1152128"/>
              <a:gd name="connsiteX1" fmla="*/ 166229 w 2979868"/>
              <a:gd name="connsiteY1" fmla="*/ 310520 h 1152128"/>
              <a:gd name="connsiteX2" fmla="*/ 162773 w 2979868"/>
              <a:gd name="connsiteY2" fmla="*/ 7620 h 1152128"/>
              <a:gd name="connsiteX3" fmla="*/ 2787847 w 2979868"/>
              <a:gd name="connsiteY3" fmla="*/ 0 h 1152128"/>
              <a:gd name="connsiteX4" fmla="*/ 2979868 w 2979868"/>
              <a:gd name="connsiteY4" fmla="*/ 192021 h 1152128"/>
              <a:gd name="connsiteX5" fmla="*/ 2979868 w 2979868"/>
              <a:gd name="connsiteY5" fmla="*/ 960107 h 1152128"/>
              <a:gd name="connsiteX6" fmla="*/ 2787847 w 2979868"/>
              <a:gd name="connsiteY6" fmla="*/ 1152128 h 1152128"/>
              <a:gd name="connsiteX7" fmla="*/ 1587713 w 2979868"/>
              <a:gd name="connsiteY7" fmla="*/ 1152128 h 1152128"/>
              <a:gd name="connsiteX8" fmla="*/ 1395692 w 2979868"/>
              <a:gd name="connsiteY8" fmla="*/ 960107 h 1152128"/>
              <a:gd name="connsiteX9" fmla="*/ 1014692 w 2979868"/>
              <a:gd name="connsiteY9" fmla="*/ 641601 h 1152128"/>
              <a:gd name="connsiteX0" fmla="*/ 1365212 w 2979868"/>
              <a:gd name="connsiteY0" fmla="*/ 344421 h 1152128"/>
              <a:gd name="connsiteX1" fmla="*/ 166229 w 2979868"/>
              <a:gd name="connsiteY1" fmla="*/ 310520 h 1152128"/>
              <a:gd name="connsiteX2" fmla="*/ 162773 w 2979868"/>
              <a:gd name="connsiteY2" fmla="*/ 7620 h 1152128"/>
              <a:gd name="connsiteX3" fmla="*/ 2787847 w 2979868"/>
              <a:gd name="connsiteY3" fmla="*/ 0 h 1152128"/>
              <a:gd name="connsiteX4" fmla="*/ 2979868 w 2979868"/>
              <a:gd name="connsiteY4" fmla="*/ 192021 h 1152128"/>
              <a:gd name="connsiteX5" fmla="*/ 2979868 w 2979868"/>
              <a:gd name="connsiteY5" fmla="*/ 960107 h 1152128"/>
              <a:gd name="connsiteX6" fmla="*/ 2787847 w 2979868"/>
              <a:gd name="connsiteY6" fmla="*/ 1152128 h 1152128"/>
              <a:gd name="connsiteX7" fmla="*/ 1587713 w 2979868"/>
              <a:gd name="connsiteY7" fmla="*/ 1152128 h 1152128"/>
              <a:gd name="connsiteX8" fmla="*/ 1395692 w 2979868"/>
              <a:gd name="connsiteY8" fmla="*/ 960107 h 1152128"/>
              <a:gd name="connsiteX9" fmla="*/ 1365212 w 2979868"/>
              <a:gd name="connsiteY9" fmla="*/ 344421 h 1152128"/>
              <a:gd name="connsiteX0" fmla="*/ 1410932 w 2979868"/>
              <a:gd name="connsiteY0" fmla="*/ 344421 h 1152128"/>
              <a:gd name="connsiteX1" fmla="*/ 166229 w 2979868"/>
              <a:gd name="connsiteY1" fmla="*/ 310520 h 1152128"/>
              <a:gd name="connsiteX2" fmla="*/ 162773 w 2979868"/>
              <a:gd name="connsiteY2" fmla="*/ 7620 h 1152128"/>
              <a:gd name="connsiteX3" fmla="*/ 2787847 w 2979868"/>
              <a:gd name="connsiteY3" fmla="*/ 0 h 1152128"/>
              <a:gd name="connsiteX4" fmla="*/ 2979868 w 2979868"/>
              <a:gd name="connsiteY4" fmla="*/ 192021 h 1152128"/>
              <a:gd name="connsiteX5" fmla="*/ 2979868 w 2979868"/>
              <a:gd name="connsiteY5" fmla="*/ 960107 h 1152128"/>
              <a:gd name="connsiteX6" fmla="*/ 2787847 w 2979868"/>
              <a:gd name="connsiteY6" fmla="*/ 1152128 h 1152128"/>
              <a:gd name="connsiteX7" fmla="*/ 1587713 w 2979868"/>
              <a:gd name="connsiteY7" fmla="*/ 1152128 h 1152128"/>
              <a:gd name="connsiteX8" fmla="*/ 1395692 w 2979868"/>
              <a:gd name="connsiteY8" fmla="*/ 960107 h 1152128"/>
              <a:gd name="connsiteX9" fmla="*/ 1410932 w 2979868"/>
              <a:gd name="connsiteY9" fmla="*/ 344421 h 1152128"/>
              <a:gd name="connsiteX0" fmla="*/ 1380452 w 2979868"/>
              <a:gd name="connsiteY0" fmla="*/ 344421 h 1152128"/>
              <a:gd name="connsiteX1" fmla="*/ 166229 w 2979868"/>
              <a:gd name="connsiteY1" fmla="*/ 310520 h 1152128"/>
              <a:gd name="connsiteX2" fmla="*/ 162773 w 2979868"/>
              <a:gd name="connsiteY2" fmla="*/ 7620 h 1152128"/>
              <a:gd name="connsiteX3" fmla="*/ 2787847 w 2979868"/>
              <a:gd name="connsiteY3" fmla="*/ 0 h 1152128"/>
              <a:gd name="connsiteX4" fmla="*/ 2979868 w 2979868"/>
              <a:gd name="connsiteY4" fmla="*/ 192021 h 1152128"/>
              <a:gd name="connsiteX5" fmla="*/ 2979868 w 2979868"/>
              <a:gd name="connsiteY5" fmla="*/ 960107 h 1152128"/>
              <a:gd name="connsiteX6" fmla="*/ 2787847 w 2979868"/>
              <a:gd name="connsiteY6" fmla="*/ 1152128 h 1152128"/>
              <a:gd name="connsiteX7" fmla="*/ 1587713 w 2979868"/>
              <a:gd name="connsiteY7" fmla="*/ 1152128 h 1152128"/>
              <a:gd name="connsiteX8" fmla="*/ 1395692 w 2979868"/>
              <a:gd name="connsiteY8" fmla="*/ 960107 h 1152128"/>
              <a:gd name="connsiteX9" fmla="*/ 1380452 w 2979868"/>
              <a:gd name="connsiteY9" fmla="*/ 344421 h 1152128"/>
              <a:gd name="connsiteX0" fmla="*/ 1217679 w 2817095"/>
              <a:gd name="connsiteY0" fmla="*/ 344421 h 1152128"/>
              <a:gd name="connsiteX1" fmla="*/ 3456 w 2817095"/>
              <a:gd name="connsiteY1" fmla="*/ 310520 h 1152128"/>
              <a:gd name="connsiteX2" fmla="*/ 0 w 2817095"/>
              <a:gd name="connsiteY2" fmla="*/ 7620 h 1152128"/>
              <a:gd name="connsiteX3" fmla="*/ 2625074 w 2817095"/>
              <a:gd name="connsiteY3" fmla="*/ 0 h 1152128"/>
              <a:gd name="connsiteX4" fmla="*/ 2817095 w 2817095"/>
              <a:gd name="connsiteY4" fmla="*/ 192021 h 1152128"/>
              <a:gd name="connsiteX5" fmla="*/ 2817095 w 2817095"/>
              <a:gd name="connsiteY5" fmla="*/ 960107 h 1152128"/>
              <a:gd name="connsiteX6" fmla="*/ 2625074 w 2817095"/>
              <a:gd name="connsiteY6" fmla="*/ 1152128 h 1152128"/>
              <a:gd name="connsiteX7" fmla="*/ 1424940 w 2817095"/>
              <a:gd name="connsiteY7" fmla="*/ 1152128 h 1152128"/>
              <a:gd name="connsiteX8" fmla="*/ 1232919 w 2817095"/>
              <a:gd name="connsiteY8" fmla="*/ 960107 h 1152128"/>
              <a:gd name="connsiteX9" fmla="*/ 1217679 w 2817095"/>
              <a:gd name="connsiteY9" fmla="*/ 344421 h 1152128"/>
              <a:gd name="connsiteX0" fmla="*/ 1217679 w 2817095"/>
              <a:gd name="connsiteY0" fmla="*/ 344421 h 1152128"/>
              <a:gd name="connsiteX1" fmla="*/ 3456 w 2817095"/>
              <a:gd name="connsiteY1" fmla="*/ 310520 h 1152128"/>
              <a:gd name="connsiteX2" fmla="*/ 0 w 2817095"/>
              <a:gd name="connsiteY2" fmla="*/ 7620 h 1152128"/>
              <a:gd name="connsiteX3" fmla="*/ 2625074 w 2817095"/>
              <a:gd name="connsiteY3" fmla="*/ 0 h 1152128"/>
              <a:gd name="connsiteX4" fmla="*/ 2817095 w 2817095"/>
              <a:gd name="connsiteY4" fmla="*/ 192021 h 1152128"/>
              <a:gd name="connsiteX5" fmla="*/ 2817095 w 2817095"/>
              <a:gd name="connsiteY5" fmla="*/ 960107 h 1152128"/>
              <a:gd name="connsiteX6" fmla="*/ 2625074 w 2817095"/>
              <a:gd name="connsiteY6" fmla="*/ 1152128 h 1152128"/>
              <a:gd name="connsiteX7" fmla="*/ 1424940 w 2817095"/>
              <a:gd name="connsiteY7" fmla="*/ 1152128 h 1152128"/>
              <a:gd name="connsiteX8" fmla="*/ 1232919 w 2817095"/>
              <a:gd name="connsiteY8" fmla="*/ 960107 h 1152128"/>
              <a:gd name="connsiteX9" fmla="*/ 1217679 w 2817095"/>
              <a:gd name="connsiteY9" fmla="*/ 344421 h 1152128"/>
              <a:gd name="connsiteX0" fmla="*/ 1217679 w 2817095"/>
              <a:gd name="connsiteY0" fmla="*/ 344421 h 1152128"/>
              <a:gd name="connsiteX1" fmla="*/ 3456 w 2817095"/>
              <a:gd name="connsiteY1" fmla="*/ 310520 h 1152128"/>
              <a:gd name="connsiteX2" fmla="*/ 0 w 2817095"/>
              <a:gd name="connsiteY2" fmla="*/ 7620 h 1152128"/>
              <a:gd name="connsiteX3" fmla="*/ 2625074 w 2817095"/>
              <a:gd name="connsiteY3" fmla="*/ 0 h 1152128"/>
              <a:gd name="connsiteX4" fmla="*/ 2817095 w 2817095"/>
              <a:gd name="connsiteY4" fmla="*/ 192021 h 1152128"/>
              <a:gd name="connsiteX5" fmla="*/ 2817095 w 2817095"/>
              <a:gd name="connsiteY5" fmla="*/ 960107 h 1152128"/>
              <a:gd name="connsiteX6" fmla="*/ 2625074 w 2817095"/>
              <a:gd name="connsiteY6" fmla="*/ 1152128 h 1152128"/>
              <a:gd name="connsiteX7" fmla="*/ 1424940 w 2817095"/>
              <a:gd name="connsiteY7" fmla="*/ 1152128 h 1152128"/>
              <a:gd name="connsiteX8" fmla="*/ 1232919 w 2817095"/>
              <a:gd name="connsiteY8" fmla="*/ 960107 h 1152128"/>
              <a:gd name="connsiteX9" fmla="*/ 1217679 w 2817095"/>
              <a:gd name="connsiteY9" fmla="*/ 344421 h 1152128"/>
              <a:gd name="connsiteX0" fmla="*/ 1217679 w 2817095"/>
              <a:gd name="connsiteY0" fmla="*/ 298701 h 1152128"/>
              <a:gd name="connsiteX1" fmla="*/ 3456 w 2817095"/>
              <a:gd name="connsiteY1" fmla="*/ 310520 h 1152128"/>
              <a:gd name="connsiteX2" fmla="*/ 0 w 2817095"/>
              <a:gd name="connsiteY2" fmla="*/ 7620 h 1152128"/>
              <a:gd name="connsiteX3" fmla="*/ 2625074 w 2817095"/>
              <a:gd name="connsiteY3" fmla="*/ 0 h 1152128"/>
              <a:gd name="connsiteX4" fmla="*/ 2817095 w 2817095"/>
              <a:gd name="connsiteY4" fmla="*/ 192021 h 1152128"/>
              <a:gd name="connsiteX5" fmla="*/ 2817095 w 2817095"/>
              <a:gd name="connsiteY5" fmla="*/ 960107 h 1152128"/>
              <a:gd name="connsiteX6" fmla="*/ 2625074 w 2817095"/>
              <a:gd name="connsiteY6" fmla="*/ 1152128 h 1152128"/>
              <a:gd name="connsiteX7" fmla="*/ 1424940 w 2817095"/>
              <a:gd name="connsiteY7" fmla="*/ 1152128 h 1152128"/>
              <a:gd name="connsiteX8" fmla="*/ 1232919 w 2817095"/>
              <a:gd name="connsiteY8" fmla="*/ 960107 h 1152128"/>
              <a:gd name="connsiteX9" fmla="*/ 1217679 w 2817095"/>
              <a:gd name="connsiteY9" fmla="*/ 298701 h 1152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817095" h="1152128">
                <a:moveTo>
                  <a:pt x="1217679" y="298701"/>
                </a:moveTo>
                <a:lnTo>
                  <a:pt x="3456" y="310520"/>
                </a:lnTo>
                <a:cubicBezTo>
                  <a:pt x="6249" y="260737"/>
                  <a:pt x="3754" y="352743"/>
                  <a:pt x="0" y="7620"/>
                </a:cubicBezTo>
                <a:lnTo>
                  <a:pt x="2625074" y="0"/>
                </a:lnTo>
                <a:cubicBezTo>
                  <a:pt x="2731124" y="0"/>
                  <a:pt x="2817095" y="85971"/>
                  <a:pt x="2817095" y="192021"/>
                </a:cubicBezTo>
                <a:lnTo>
                  <a:pt x="2817095" y="960107"/>
                </a:lnTo>
                <a:cubicBezTo>
                  <a:pt x="2817095" y="1066157"/>
                  <a:pt x="2731124" y="1152128"/>
                  <a:pt x="2625074" y="1152128"/>
                </a:cubicBezTo>
                <a:lnTo>
                  <a:pt x="1424940" y="1152128"/>
                </a:lnTo>
                <a:cubicBezTo>
                  <a:pt x="1318890" y="1152128"/>
                  <a:pt x="1232919" y="1066157"/>
                  <a:pt x="1232919" y="960107"/>
                </a:cubicBezTo>
                <a:lnTo>
                  <a:pt x="1217679" y="298701"/>
                </a:lnTo>
                <a:close/>
              </a:path>
            </a:pathLst>
          </a:custGeom>
          <a:solidFill>
            <a:schemeClr val="accent5">
              <a:lumMod val="20000"/>
              <a:lumOff val="80000"/>
              <a:alpha val="20000"/>
            </a:schemeClr>
          </a:solidFill>
          <a:ln w="381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2514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možnosti číslování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v</a:t>
            </a:r>
            <a:r>
              <a:rPr lang="cs-CZ" dirty="0" smtClean="0"/>
              <a:t>lastní značky</a:t>
            </a:r>
          </a:p>
          <a:p>
            <a:r>
              <a:rPr lang="cs-CZ" dirty="0"/>
              <a:t>z</a:t>
            </a:r>
            <a:r>
              <a:rPr lang="cs-CZ" dirty="0" smtClean="0"/>
              <a:t>ačít číslovat od</a:t>
            </a:r>
          </a:p>
          <a:p>
            <a:r>
              <a:rPr lang="cs-CZ" dirty="0"/>
              <a:t>č</a:t>
            </a:r>
            <a:r>
              <a:rPr lang="cs-CZ" dirty="0" smtClean="0"/>
              <a:t>íslování</a:t>
            </a:r>
          </a:p>
          <a:p>
            <a:pPr lvl="1"/>
            <a:r>
              <a:rPr lang="cs-CZ" dirty="0" smtClean="0"/>
              <a:t>průběžné</a:t>
            </a:r>
          </a:p>
          <a:p>
            <a:pPr lvl="1"/>
            <a:r>
              <a:rPr lang="cs-CZ" dirty="0" smtClean="0"/>
              <a:t>každý oddíl zvlášť</a:t>
            </a:r>
          </a:p>
          <a:p>
            <a:r>
              <a:rPr lang="cs-CZ" dirty="0"/>
              <a:t>p</a:t>
            </a:r>
            <a:r>
              <a:rPr lang="cs-CZ" dirty="0" smtClean="0"/>
              <a:t>oužití změn</a:t>
            </a:r>
          </a:p>
          <a:p>
            <a:pPr lvl="1"/>
            <a:r>
              <a:rPr lang="cs-CZ" dirty="0" smtClean="0"/>
              <a:t>na tento oddíl</a:t>
            </a:r>
          </a:p>
          <a:p>
            <a:pPr lvl="1"/>
            <a:r>
              <a:rPr lang="cs-CZ" dirty="0" smtClean="0"/>
              <a:t>na celý dokument</a:t>
            </a:r>
          </a:p>
          <a:p>
            <a:r>
              <a:rPr lang="cs-CZ" dirty="0"/>
              <a:t>s</a:t>
            </a:r>
            <a:r>
              <a:rPr lang="cs-CZ" dirty="0" smtClean="0"/>
              <a:t>tyly</a:t>
            </a:r>
          </a:p>
          <a:p>
            <a:pPr lvl="1"/>
            <a:r>
              <a:rPr lang="cs-CZ" dirty="0"/>
              <a:t>Text pozn. pod </a:t>
            </a:r>
            <a:r>
              <a:rPr lang="cs-CZ" dirty="0" smtClean="0"/>
              <a:t>čarou</a:t>
            </a:r>
          </a:p>
          <a:p>
            <a:pPr lvl="1"/>
            <a:r>
              <a:rPr lang="cs-CZ" dirty="0"/>
              <a:t>Značka pozn. pod čarou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5786" y="2354818"/>
            <a:ext cx="3057952" cy="3410426"/>
          </a:xfrm>
        </p:spPr>
      </p:pic>
    </p:spTree>
    <p:extLst>
      <p:ext uri="{BB962C8B-B14F-4D97-AF65-F5344CB8AC3E}">
        <p14:creationId xmlns:p14="http://schemas.microsoft.com/office/powerpoint/2010/main" val="29270404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Změna oddělovače poznámek po čarou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přepnutí dokumentu do Rozložení webové stránky</a:t>
            </a:r>
          </a:p>
          <a:p>
            <a:pPr lvl="1"/>
            <a:r>
              <a:rPr lang="cs-CZ" dirty="0" smtClean="0"/>
              <a:t>pás karet Zobrazení, skupina Zobrazení dokumentů, tlačítko Rozložení webové stránky nebo tlačítko Rozložení webové stránky vpravo dole</a:t>
            </a:r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quarter" idx="1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88" y="2777584"/>
            <a:ext cx="7023100" cy="3204658"/>
          </a:xfrm>
        </p:spPr>
      </p:pic>
      <p:sp>
        <p:nvSpPr>
          <p:cNvPr id="10" name="Vývojový diagram: alternativní postup 9"/>
          <p:cNvSpPr/>
          <p:nvPr/>
        </p:nvSpPr>
        <p:spPr>
          <a:xfrm>
            <a:off x="1835696" y="3068960"/>
            <a:ext cx="540000" cy="432000"/>
          </a:xfrm>
          <a:prstGeom prst="flowChartAlternateProcess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alternativní postup 10"/>
          <p:cNvSpPr/>
          <p:nvPr/>
        </p:nvSpPr>
        <p:spPr>
          <a:xfrm>
            <a:off x="6444208" y="5733256"/>
            <a:ext cx="288032" cy="288032"/>
          </a:xfrm>
          <a:prstGeom prst="flowChartAlternateProcess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37205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Zástupný symbol pro obsah 12"/>
          <p:cNvPicPr>
            <a:picLocks noGrp="1" noChangeAspect="1"/>
          </p:cNvPicPr>
          <p:nvPr>
            <p:ph sz="quarter" idx="1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88" y="2777584"/>
            <a:ext cx="7023100" cy="3204658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Zobrazení oddělovače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z</a:t>
            </a:r>
            <a:r>
              <a:rPr lang="cs-CZ" dirty="0" smtClean="0"/>
              <a:t>obrazení poznámek pod čarou</a:t>
            </a:r>
          </a:p>
          <a:p>
            <a:pPr lvl="1"/>
            <a:r>
              <a:rPr lang="cs-CZ" dirty="0" smtClean="0"/>
              <a:t>pás karet Reference, tlačítko Zobrazit poznámky</a:t>
            </a:r>
          </a:p>
          <a:p>
            <a:pPr lvl="1"/>
            <a:r>
              <a:rPr lang="cs-CZ" dirty="0" smtClean="0"/>
              <a:t>přepnutí v rozevíracím dialogu na Oddělovač poznámek pod čarou</a:t>
            </a:r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2843808" y="2924944"/>
            <a:ext cx="504056" cy="216024"/>
          </a:xfrm>
          <a:prstGeom prst="flowChartAlternateProcess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2541124" y="3302516"/>
            <a:ext cx="806740" cy="216024"/>
          </a:xfrm>
          <a:prstGeom prst="flowChartAlternateProcess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1734384" y="5229200"/>
            <a:ext cx="1901512" cy="360040"/>
          </a:xfrm>
          <a:prstGeom prst="flowChartAlternateProcess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22804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Změna oddělovače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s</a:t>
            </a:r>
            <a:r>
              <a:rPr lang="cs-CZ" dirty="0" smtClean="0"/>
              <a:t>mazání oddělovače</a:t>
            </a:r>
          </a:p>
          <a:p>
            <a:r>
              <a:rPr lang="cs-CZ" dirty="0"/>
              <a:t>n</a:t>
            </a:r>
            <a:r>
              <a:rPr lang="cs-CZ" dirty="0" smtClean="0"/>
              <a:t>ahrazení jiným</a:t>
            </a:r>
          </a:p>
          <a:p>
            <a:pPr lvl="1"/>
            <a:r>
              <a:rPr lang="cs-CZ" dirty="0" smtClean="0"/>
              <a:t>např. pás karet Domů, skupina Odstavec, tlačítko Ohraničení a stínování (rozevírací tlačítko ohraničení)</a:t>
            </a:r>
          </a:p>
          <a:p>
            <a:pPr lvl="1"/>
            <a:r>
              <a:rPr lang="cs-CZ" dirty="0" smtClean="0"/>
              <a:t>vodorovná čára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5025" y="2759886"/>
            <a:ext cx="3419475" cy="2600290"/>
          </a:xfrm>
        </p:spPr>
      </p:pic>
      <p:pic>
        <p:nvPicPr>
          <p:cNvPr id="3074" name="Picture 2" descr="C:\Dokumenty\EOA\Šablony-DUM\Šablona III-2\20 ICT 2. ročník - Mejstřík\obrázky\Vodorovná čára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5652" y="2780928"/>
            <a:ext cx="1956708" cy="2588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ovnoramenný trojúhelník 6"/>
          <p:cNvSpPr/>
          <p:nvPr/>
        </p:nvSpPr>
        <p:spPr>
          <a:xfrm rot="5829539" flipV="1">
            <a:off x="4576683" y="3519090"/>
            <a:ext cx="2299260" cy="1111978"/>
          </a:xfrm>
          <a:custGeom>
            <a:avLst/>
            <a:gdLst>
              <a:gd name="connsiteX0" fmla="*/ 0 w 2448272"/>
              <a:gd name="connsiteY0" fmla="*/ 792088 h 792088"/>
              <a:gd name="connsiteX1" fmla="*/ 1224136 w 2448272"/>
              <a:gd name="connsiteY1" fmla="*/ 0 h 792088"/>
              <a:gd name="connsiteX2" fmla="*/ 2448272 w 2448272"/>
              <a:gd name="connsiteY2" fmla="*/ 792088 h 792088"/>
              <a:gd name="connsiteX3" fmla="*/ 0 w 2448272"/>
              <a:gd name="connsiteY3" fmla="*/ 792088 h 792088"/>
              <a:gd name="connsiteX0" fmla="*/ 0 w 2448272"/>
              <a:gd name="connsiteY0" fmla="*/ 822316 h 822316"/>
              <a:gd name="connsiteX1" fmla="*/ 2244335 w 2448272"/>
              <a:gd name="connsiteY1" fmla="*/ 0 h 822316"/>
              <a:gd name="connsiteX2" fmla="*/ 2448272 w 2448272"/>
              <a:gd name="connsiteY2" fmla="*/ 822316 h 822316"/>
              <a:gd name="connsiteX3" fmla="*/ 0 w 2448272"/>
              <a:gd name="connsiteY3" fmla="*/ 822316 h 822316"/>
              <a:gd name="connsiteX0" fmla="*/ 0 w 2448272"/>
              <a:gd name="connsiteY0" fmla="*/ 822861 h 822861"/>
              <a:gd name="connsiteX1" fmla="*/ 2244335 w 2448272"/>
              <a:gd name="connsiteY1" fmla="*/ 545 h 822861"/>
              <a:gd name="connsiteX2" fmla="*/ 2448272 w 2448272"/>
              <a:gd name="connsiteY2" fmla="*/ 822861 h 822861"/>
              <a:gd name="connsiteX3" fmla="*/ 0 w 2448272"/>
              <a:gd name="connsiteY3" fmla="*/ 822861 h 822861"/>
              <a:gd name="connsiteX0" fmla="*/ 0 w 2448272"/>
              <a:gd name="connsiteY0" fmla="*/ 822907 h 822907"/>
              <a:gd name="connsiteX1" fmla="*/ 2244335 w 2448272"/>
              <a:gd name="connsiteY1" fmla="*/ 591 h 822907"/>
              <a:gd name="connsiteX2" fmla="*/ 2448272 w 2448272"/>
              <a:gd name="connsiteY2" fmla="*/ 822907 h 822907"/>
              <a:gd name="connsiteX3" fmla="*/ 0 w 2448272"/>
              <a:gd name="connsiteY3" fmla="*/ 822907 h 822907"/>
              <a:gd name="connsiteX0" fmla="*/ 0 w 2448272"/>
              <a:gd name="connsiteY0" fmla="*/ 822907 h 822907"/>
              <a:gd name="connsiteX1" fmla="*/ 2244335 w 2448272"/>
              <a:gd name="connsiteY1" fmla="*/ 591 h 822907"/>
              <a:gd name="connsiteX2" fmla="*/ 2448272 w 2448272"/>
              <a:gd name="connsiteY2" fmla="*/ 822907 h 822907"/>
              <a:gd name="connsiteX3" fmla="*/ 0 w 2448272"/>
              <a:gd name="connsiteY3" fmla="*/ 822907 h 822907"/>
              <a:gd name="connsiteX0" fmla="*/ 0 w 2448272"/>
              <a:gd name="connsiteY0" fmla="*/ 822907 h 822907"/>
              <a:gd name="connsiteX1" fmla="*/ 2244335 w 2448272"/>
              <a:gd name="connsiteY1" fmla="*/ 591 h 822907"/>
              <a:gd name="connsiteX2" fmla="*/ 2448272 w 2448272"/>
              <a:gd name="connsiteY2" fmla="*/ 822907 h 822907"/>
              <a:gd name="connsiteX3" fmla="*/ 0 w 2448272"/>
              <a:gd name="connsiteY3" fmla="*/ 822907 h 822907"/>
              <a:gd name="connsiteX0" fmla="*/ 0 w 2448272"/>
              <a:gd name="connsiteY0" fmla="*/ 822907 h 822907"/>
              <a:gd name="connsiteX1" fmla="*/ 2244335 w 2448272"/>
              <a:gd name="connsiteY1" fmla="*/ 591 h 822907"/>
              <a:gd name="connsiteX2" fmla="*/ 2448272 w 2448272"/>
              <a:gd name="connsiteY2" fmla="*/ 822907 h 822907"/>
              <a:gd name="connsiteX3" fmla="*/ 0 w 2448272"/>
              <a:gd name="connsiteY3" fmla="*/ 822907 h 822907"/>
              <a:gd name="connsiteX0" fmla="*/ 0 w 2448272"/>
              <a:gd name="connsiteY0" fmla="*/ 822907 h 822907"/>
              <a:gd name="connsiteX1" fmla="*/ 2244335 w 2448272"/>
              <a:gd name="connsiteY1" fmla="*/ 591 h 822907"/>
              <a:gd name="connsiteX2" fmla="*/ 2448272 w 2448272"/>
              <a:gd name="connsiteY2" fmla="*/ 822907 h 822907"/>
              <a:gd name="connsiteX3" fmla="*/ 0 w 2448272"/>
              <a:gd name="connsiteY3" fmla="*/ 822907 h 822907"/>
              <a:gd name="connsiteX0" fmla="*/ 0 w 2448272"/>
              <a:gd name="connsiteY0" fmla="*/ 822316 h 822316"/>
              <a:gd name="connsiteX1" fmla="*/ 2244335 w 2448272"/>
              <a:gd name="connsiteY1" fmla="*/ 0 h 822316"/>
              <a:gd name="connsiteX2" fmla="*/ 2448272 w 2448272"/>
              <a:gd name="connsiteY2" fmla="*/ 822316 h 822316"/>
              <a:gd name="connsiteX3" fmla="*/ 0 w 2448272"/>
              <a:gd name="connsiteY3" fmla="*/ 822316 h 822316"/>
              <a:gd name="connsiteX0" fmla="*/ 0 w 2448272"/>
              <a:gd name="connsiteY0" fmla="*/ 822316 h 822316"/>
              <a:gd name="connsiteX1" fmla="*/ 2244335 w 2448272"/>
              <a:gd name="connsiteY1" fmla="*/ 0 h 822316"/>
              <a:gd name="connsiteX2" fmla="*/ 2448272 w 2448272"/>
              <a:gd name="connsiteY2" fmla="*/ 822316 h 822316"/>
              <a:gd name="connsiteX3" fmla="*/ 0 w 2448272"/>
              <a:gd name="connsiteY3" fmla="*/ 822316 h 822316"/>
              <a:gd name="connsiteX0" fmla="*/ 0 w 2448272"/>
              <a:gd name="connsiteY0" fmla="*/ 822316 h 822316"/>
              <a:gd name="connsiteX1" fmla="*/ 2244335 w 2448272"/>
              <a:gd name="connsiteY1" fmla="*/ 0 h 822316"/>
              <a:gd name="connsiteX2" fmla="*/ 2448272 w 2448272"/>
              <a:gd name="connsiteY2" fmla="*/ 822316 h 822316"/>
              <a:gd name="connsiteX3" fmla="*/ 0 w 2448272"/>
              <a:gd name="connsiteY3" fmla="*/ 822316 h 822316"/>
              <a:gd name="connsiteX0" fmla="*/ 0 w 2723019"/>
              <a:gd name="connsiteY0" fmla="*/ 870539 h 870539"/>
              <a:gd name="connsiteX1" fmla="*/ 2723019 w 2723019"/>
              <a:gd name="connsiteY1" fmla="*/ 0 h 870539"/>
              <a:gd name="connsiteX2" fmla="*/ 2448272 w 2723019"/>
              <a:gd name="connsiteY2" fmla="*/ 870539 h 870539"/>
              <a:gd name="connsiteX3" fmla="*/ 0 w 2723019"/>
              <a:gd name="connsiteY3" fmla="*/ 870539 h 870539"/>
              <a:gd name="connsiteX0" fmla="*/ 0 w 3197420"/>
              <a:gd name="connsiteY0" fmla="*/ 800953 h 800953"/>
              <a:gd name="connsiteX1" fmla="*/ 3197419 w 3197420"/>
              <a:gd name="connsiteY1" fmla="*/ 0 h 800953"/>
              <a:gd name="connsiteX2" fmla="*/ 2448272 w 3197420"/>
              <a:gd name="connsiteY2" fmla="*/ 800953 h 800953"/>
              <a:gd name="connsiteX3" fmla="*/ 0 w 3197420"/>
              <a:gd name="connsiteY3" fmla="*/ 800953 h 800953"/>
              <a:gd name="connsiteX0" fmla="*/ 0 w 3197419"/>
              <a:gd name="connsiteY0" fmla="*/ 800953 h 800953"/>
              <a:gd name="connsiteX1" fmla="*/ 3197419 w 3197419"/>
              <a:gd name="connsiteY1" fmla="*/ 0 h 800953"/>
              <a:gd name="connsiteX2" fmla="*/ 2448272 w 3197419"/>
              <a:gd name="connsiteY2" fmla="*/ 800953 h 800953"/>
              <a:gd name="connsiteX3" fmla="*/ 0 w 3197419"/>
              <a:gd name="connsiteY3" fmla="*/ 800953 h 800953"/>
              <a:gd name="connsiteX0" fmla="*/ 0 w 3197419"/>
              <a:gd name="connsiteY0" fmla="*/ 800953 h 800953"/>
              <a:gd name="connsiteX1" fmla="*/ 3197419 w 3197419"/>
              <a:gd name="connsiteY1" fmla="*/ 0 h 800953"/>
              <a:gd name="connsiteX2" fmla="*/ 2448272 w 3197419"/>
              <a:gd name="connsiteY2" fmla="*/ 800953 h 800953"/>
              <a:gd name="connsiteX3" fmla="*/ 0 w 3197419"/>
              <a:gd name="connsiteY3" fmla="*/ 800953 h 8009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197419" h="800953">
                <a:moveTo>
                  <a:pt x="0" y="800953"/>
                </a:moveTo>
                <a:cubicBezTo>
                  <a:pt x="309804" y="481505"/>
                  <a:pt x="1482008" y="70065"/>
                  <a:pt x="3197419" y="0"/>
                </a:cubicBezTo>
                <a:cubicBezTo>
                  <a:pt x="2608109" y="276937"/>
                  <a:pt x="2281628" y="395384"/>
                  <a:pt x="2448272" y="800953"/>
                </a:cubicBezTo>
                <a:lnTo>
                  <a:pt x="0" y="800953"/>
                </a:lnTo>
                <a:close/>
              </a:path>
            </a:pathLst>
          </a:custGeom>
          <a:gradFill>
            <a:gsLst>
              <a:gs pos="0">
                <a:srgbClr val="7030A0"/>
              </a:gs>
              <a:gs pos="89000">
                <a:schemeClr val="bg1">
                  <a:alpha val="52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Picture 2" descr="C:\Dokumenty\EOA\Šablony-DUM\Šablona III-2\20 ICT 2. ročník - Mejstřík\obrázky\kurzor01.png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backgroundMark x1="63636" y1="17647" x2="63636" y2="17647"/>
                        <a14:backgroundMark x1="22727" y1="5882" x2="22727" y2="5882"/>
                        <a14:backgroundMark x1="36364" y1="11765" x2="36364" y2="11765"/>
                        <a14:backgroundMark x1="31818" y1="8824" x2="36364" y2="11765"/>
                        <a14:backgroundMark x1="31818" y1="8824" x2="95455" y2="47059"/>
                        <a14:backgroundMark x1="72727" y1="70588" x2="95455" y2="70588"/>
                        <a14:backgroundMark x1="77273" y1="73529" x2="95455" y2="91176"/>
                        <a14:backgroundMark x1="77273" y1="73529" x2="95455" y2="97059"/>
                        <a14:backgroundMark x1="22727" y1="88235" x2="22727" y2="88235"/>
                        <a14:backgroundMark x1="18182" y1="94118" x2="18182" y2="94118"/>
                        <a14:backgroundMark x1="9091" y1="94118" x2="9091" y2="94118"/>
                        <a14:backgroundMark x1="4545" y1="94118" x2="27273" y2="82353"/>
                        <a14:backgroundMark x1="31818" y1="91176" x2="36364" y2="97059"/>
                        <a14:backgroundMark x1="77273" y1="97059" x2="90909" y2="911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1388" y="5207307"/>
            <a:ext cx="209550" cy="323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05961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Změna barvy čáry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z</a:t>
            </a:r>
            <a:r>
              <a:rPr lang="cs-CZ" dirty="0" smtClean="0"/>
              <a:t>měna vlastností vodorovné čáry </a:t>
            </a:r>
            <a:r>
              <a:rPr lang="cs-CZ" sz="1200" dirty="0" smtClean="0"/>
              <a:t>(oříznutí, barva)</a:t>
            </a:r>
            <a:r>
              <a:rPr lang="cs-CZ" dirty="0" smtClean="0"/>
              <a:t> -&gt; jen mimo oblast Oddělovače poznámky</a:t>
            </a:r>
          </a:p>
          <a:p>
            <a:r>
              <a:rPr lang="cs-CZ" dirty="0"/>
              <a:t>d</a:t>
            </a:r>
            <a:r>
              <a:rPr lang="cs-CZ" dirty="0" smtClean="0"/>
              <a:t>očasné přesunutí poznámky pod čarou na stránku (do běžného textu)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pravým tlačítkem na vodorovnou čáru</a:t>
            </a:r>
          </a:p>
          <a:p>
            <a:r>
              <a:rPr lang="cs-CZ" dirty="0"/>
              <a:t>v</a:t>
            </a:r>
            <a:r>
              <a:rPr lang="cs-CZ" dirty="0" smtClean="0"/>
              <a:t>olba Formátovat vodorovnou čáru…</a:t>
            </a:r>
          </a:p>
          <a:p>
            <a:r>
              <a:rPr lang="cs-CZ" dirty="0"/>
              <a:t>z</a:t>
            </a:r>
            <a:r>
              <a:rPr lang="cs-CZ" dirty="0" smtClean="0"/>
              <a:t>áložka Obrázek</a:t>
            </a:r>
          </a:p>
          <a:p>
            <a:pPr lvl="1"/>
            <a:r>
              <a:rPr lang="cs-CZ" dirty="0" smtClean="0"/>
              <a:t>oříznutí</a:t>
            </a:r>
          </a:p>
          <a:p>
            <a:pPr lvl="1"/>
            <a:r>
              <a:rPr lang="cs-CZ" dirty="0" smtClean="0"/>
              <a:t>nastavení barvy</a:t>
            </a:r>
          </a:p>
          <a:p>
            <a:pPr lvl="2"/>
            <a:r>
              <a:rPr lang="cs-CZ" dirty="0" smtClean="0"/>
              <a:t>např. Stupně šedi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58390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Úprava vodorovné čáry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88" y="2274554"/>
            <a:ext cx="7024687" cy="3199479"/>
          </a:xfrm>
        </p:spPr>
      </p:pic>
      <p:sp>
        <p:nvSpPr>
          <p:cNvPr id="7" name="Ohnutá šipka 6"/>
          <p:cNvSpPr/>
          <p:nvPr/>
        </p:nvSpPr>
        <p:spPr>
          <a:xfrm>
            <a:off x="1619672" y="4350216"/>
            <a:ext cx="864096" cy="590952"/>
          </a:xfrm>
          <a:prstGeom prst="bentArrow">
            <a:avLst/>
          </a:prstGeom>
          <a:gradFill>
            <a:gsLst>
              <a:gs pos="0">
                <a:srgbClr val="7030A0"/>
              </a:gs>
              <a:gs pos="95000">
                <a:schemeClr val="bg1">
                  <a:alpha val="52000"/>
                </a:schemeClr>
              </a:gs>
            </a:gsLst>
            <a:lin ang="5400000" scaled="0"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4211960" y="3086492"/>
            <a:ext cx="2160240" cy="486524"/>
          </a:xfrm>
          <a:prstGeom prst="flowChartAlternateProcess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alternativní postup 9"/>
          <p:cNvSpPr/>
          <p:nvPr/>
        </p:nvSpPr>
        <p:spPr>
          <a:xfrm>
            <a:off x="4716016" y="3645024"/>
            <a:ext cx="864096" cy="432048"/>
          </a:xfrm>
          <a:prstGeom prst="flowChartAlternateProcess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8561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Dobrovolné 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 </a:t>
            </a:r>
            <a:r>
              <a:rPr lang="cs-CZ" dirty="0" smtClean="0"/>
              <a:t>libovolnému slovu vložte poznámku pod </a:t>
            </a:r>
            <a:r>
              <a:rPr lang="cs-CZ" dirty="0" smtClean="0"/>
              <a:t>čarou</a:t>
            </a:r>
            <a:endParaRPr lang="cs-CZ" dirty="0" smtClean="0"/>
          </a:p>
          <a:p>
            <a:r>
              <a:rPr lang="cs-CZ" dirty="0" smtClean="0"/>
              <a:t>zvolte </a:t>
            </a:r>
            <a:r>
              <a:rPr lang="cs-CZ" dirty="0" smtClean="0"/>
              <a:t>římské číslování poznámek pod </a:t>
            </a:r>
            <a:r>
              <a:rPr lang="cs-CZ" dirty="0" smtClean="0"/>
              <a:t>čarou</a:t>
            </a:r>
            <a:endParaRPr lang="cs-CZ" dirty="0" smtClean="0"/>
          </a:p>
          <a:p>
            <a:r>
              <a:rPr lang="cs-CZ" dirty="0" smtClean="0"/>
              <a:t>změňte </a:t>
            </a:r>
            <a:r>
              <a:rPr lang="cs-CZ" dirty="0" smtClean="0"/>
              <a:t>oddělovač poznámek pod čarou na následující typ vodorovné čáry:</a:t>
            </a:r>
          </a:p>
          <a:p>
            <a:endParaRPr lang="cs-CZ" dirty="0" smtClean="0"/>
          </a:p>
          <a:p>
            <a:r>
              <a:rPr lang="cs-CZ" dirty="0" smtClean="0"/>
              <a:t>odstraňte </a:t>
            </a:r>
            <a:r>
              <a:rPr lang="cs-CZ" dirty="0" smtClean="0"/>
              <a:t>pravou část vodorovné čáry, ale zachovejte proporcionální velikost -&gt;</a:t>
            </a:r>
          </a:p>
          <a:p>
            <a:endParaRPr lang="cs-CZ" dirty="0" smtClean="0"/>
          </a:p>
          <a:p>
            <a:r>
              <a:rPr lang="cs-CZ" dirty="0" smtClean="0"/>
              <a:t>nikoliv</a:t>
            </a:r>
            <a:r>
              <a:rPr lang="cs-CZ" dirty="0" smtClean="0"/>
              <a:t>: </a:t>
            </a:r>
          </a:p>
          <a:p>
            <a:pPr marL="6858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098" name="Picture 2" descr="C:\Dokumenty\EOA\Šablony-DUM\Šablona III-2\20 ICT 2. ročník - Mejstřík\obrázky\Vodorovná čára - modrá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9935" y="3789040"/>
            <a:ext cx="5716587" cy="95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kumenty\EOA\Šablony-DUM\Šablona III-2\20 ICT 2. ročník - Mejstřík\obrázky\Vodorovná čára - modrá polovičení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4944" y="4820394"/>
            <a:ext cx="2857500" cy="95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kumenty\EOA\Šablony-DUM\Šablona III-2\20 ICT 2. ročník - Mejstřík\obrázky\Vodorovná čára - modrá bad velikost 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4944" y="5229200"/>
            <a:ext cx="2858400" cy="47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kumenty\EOA\Šablony-DUM\Šablona III-2\20 ICT 2. ročník - Mejstřík\obrázky\Vodorovná čára - modrá bad velikost 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4992" y="5589241"/>
            <a:ext cx="2880000" cy="48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ásobení 3"/>
          <p:cNvSpPr/>
          <p:nvPr/>
        </p:nvSpPr>
        <p:spPr>
          <a:xfrm>
            <a:off x="3234992" y="5085184"/>
            <a:ext cx="2880320" cy="720080"/>
          </a:xfrm>
          <a:prstGeom prst="mathMultiply">
            <a:avLst/>
          </a:prstGeom>
          <a:solidFill>
            <a:srgbClr val="7030A0">
              <a:alpha val="6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55668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Microsoft Office – placená školní licence zakoupená EOA </a:t>
            </a:r>
            <a:r>
              <a:rPr lang="cs-CZ" dirty="0" smtClean="0"/>
              <a:t>Děčín</a:t>
            </a:r>
          </a:p>
          <a:p>
            <a:r>
              <a:rPr lang="cs-CZ" dirty="0" smtClean="0"/>
              <a:t>Microsoft Windows</a:t>
            </a:r>
            <a:r>
              <a:rPr lang="cs-CZ" dirty="0"/>
              <a:t> – placená školní licence zakoupená EOA </a:t>
            </a:r>
            <a:r>
              <a:rPr lang="cs-CZ" dirty="0" smtClean="0"/>
              <a:t>Děčín</a:t>
            </a:r>
          </a:p>
          <a:p>
            <a:r>
              <a:rPr lang="cs-CZ" dirty="0"/>
              <a:t>http://</a:t>
            </a:r>
            <a:r>
              <a:rPr lang="cs-CZ" dirty="0" smtClean="0"/>
              <a:t>office.microsoft.com/cs-cz/word-help/vlozeni-nebo-odstraneni-poznamky-pod-carou-nebo-vysvetlivky-HP001226522.aspx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7843165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688</TotalTime>
  <Words>587</Words>
  <Application>Microsoft Office PowerPoint</Application>
  <PresentationFormat>Předvádění na obrazovce (4:3)</PresentationFormat>
  <Paragraphs>107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Austin</vt:lpstr>
      <vt:lpstr>Prezentace aplikace PowerPoint</vt:lpstr>
      <vt:lpstr>Prezentace aplikace PowerPoint</vt:lpstr>
      <vt:lpstr>Poznámky pod čarou</vt:lpstr>
      <vt:lpstr>Použití poznámek pod čarou</vt:lpstr>
      <vt:lpstr>Vložení poznámky pod čarou</vt:lpstr>
      <vt:lpstr>Podrobné možnosti</vt:lpstr>
      <vt:lpstr>Spuštění podrobných možností</vt:lpstr>
      <vt:lpstr>Podrobné možnosti</vt:lpstr>
      <vt:lpstr>Číslování</vt:lpstr>
      <vt:lpstr>Další možnosti číslování</vt:lpstr>
      <vt:lpstr>Změna oddělovače poznámek po čarou</vt:lpstr>
      <vt:lpstr>Zobrazení oddělovače</vt:lpstr>
      <vt:lpstr>Změna oddělovače</vt:lpstr>
      <vt:lpstr>Změna barvy čáry</vt:lpstr>
      <vt:lpstr>Úprava vodorovné čáry</vt:lpstr>
      <vt:lpstr>Dobrovolné cvičení</vt:lpstr>
      <vt:lpstr>Použité zdroje</vt:lpstr>
    </vt:vector>
  </TitlesOfParts>
  <Company>ČVUT FD Pracoviště Děčín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Jan Mejstřík</dc:creator>
  <cp:lastModifiedBy>Ing. Jan Mejstřík</cp:lastModifiedBy>
  <cp:revision>80</cp:revision>
  <dcterms:created xsi:type="dcterms:W3CDTF">2014-04-27T10:05:14Z</dcterms:created>
  <dcterms:modified xsi:type="dcterms:W3CDTF">2014-06-09T17:20:48Z</dcterms:modified>
</cp:coreProperties>
</file>