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VY_32_INOVACE_19_Vlastivěda 4.ročník_Marie Terezie a Josef II.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Iveta 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Marie Terezie a Josef II.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784D448-3071-44AD-906F-43B820A94978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1B3DB6-5BBB-4A0A-A2BB-EA3F98F05F04}" type="presOf" srcId="{B651F6E3-6281-48DB-9319-2AEAFDAE7572}" destId="{619D679B-A015-4ECF-8348-D1034C574F40}" srcOrd="0" destOrd="0" presId="urn:microsoft.com/office/officeart/2005/8/layout/target3"/>
    <dgm:cxn modelId="{6788D7D3-8301-4EF9-B12E-11E0F3274895}" type="presOf" srcId="{4C35D32F-0EAB-4CD7-82EE-45574DC2A586}" destId="{8BEBB6EC-1DAA-4CAC-8A25-BC0FCBD5DBD5}" srcOrd="0" destOrd="0" presId="urn:microsoft.com/office/officeart/2005/8/layout/target3"/>
    <dgm:cxn modelId="{454F05B4-79B1-437A-9B94-13BCC71AA49D}" type="presOf" srcId="{D1B46980-6531-4606-95E6-44980827E919}" destId="{6140AFEC-043D-4C43-A2F9-D0F5331DF3A3}" srcOrd="0" destOrd="0" presId="urn:microsoft.com/office/officeart/2005/8/layout/target3"/>
    <dgm:cxn modelId="{49FE9B71-ECB5-4E03-BFFA-EE0C03DA7883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D264E4E-66DD-4A09-BA31-BF00E03814E8}" type="presOf" srcId="{D8197B8C-B260-4A16-BDF4-0947B075E274}" destId="{25B08C86-7E15-44DC-BE7F-FFB55DD49D12}" srcOrd="0" destOrd="0" presId="urn:microsoft.com/office/officeart/2005/8/layout/target3"/>
    <dgm:cxn modelId="{57118D4C-5775-4F35-BB88-CCB93BA93245}" type="presOf" srcId="{D8197B8C-B260-4A16-BDF4-0947B075E274}" destId="{5A5FFA88-C948-4069-8E93-59FA12366E83}" srcOrd="1" destOrd="0" presId="urn:microsoft.com/office/officeart/2005/8/layout/target3"/>
    <dgm:cxn modelId="{71BC1BBE-ED8A-42C0-AE57-08036302D17F}" type="presOf" srcId="{757F3AB3-0718-4624-B441-E567A8F0AB56}" destId="{333A1088-737F-45CB-B68E-254E46348037}" srcOrd="0" destOrd="0" presId="urn:microsoft.com/office/officeart/2005/8/layout/target3"/>
    <dgm:cxn modelId="{AF78593B-E401-4EAB-B6BC-EE17636D4886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F248DE-BF82-4E29-A925-04F3385DCF7F}" type="presOf" srcId="{B651F6E3-6281-48DB-9319-2AEAFDAE7572}" destId="{6BB5E863-4638-4E1D-BFDE-399D028AC4ED}" srcOrd="1" destOrd="0" presId="urn:microsoft.com/office/officeart/2005/8/layout/target3"/>
    <dgm:cxn modelId="{E5B9F144-4A94-445A-9C92-311291B58ADC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0C11256-2F6A-4FAE-A926-C59A4DDE36E6}" type="presParOf" srcId="{333A1088-737F-45CB-B68E-254E46348037}" destId="{F5ABB229-8D3B-4694-996A-96F23CF14429}" srcOrd="0" destOrd="0" presId="urn:microsoft.com/office/officeart/2005/8/layout/target3"/>
    <dgm:cxn modelId="{B9C68470-CAF6-4E7C-9AFC-73CF6F7B323E}" type="presParOf" srcId="{333A1088-737F-45CB-B68E-254E46348037}" destId="{F41139FD-01EE-4571-8B17-4FB00FC51163}" srcOrd="1" destOrd="0" presId="urn:microsoft.com/office/officeart/2005/8/layout/target3"/>
    <dgm:cxn modelId="{B504BCAD-C932-4B38-B9FB-75D7C747945A}" type="presParOf" srcId="{333A1088-737F-45CB-B68E-254E46348037}" destId="{D005CE8C-CC26-4C3E-AC11-E15060ECD759}" srcOrd="2" destOrd="0" presId="urn:microsoft.com/office/officeart/2005/8/layout/target3"/>
    <dgm:cxn modelId="{36599372-7BAB-4DC9-B23B-F2C81DA42C48}" type="presParOf" srcId="{333A1088-737F-45CB-B68E-254E46348037}" destId="{2C702D82-9B77-49B7-9568-BB8EB47C3372}" srcOrd="3" destOrd="0" presId="urn:microsoft.com/office/officeart/2005/8/layout/target3"/>
    <dgm:cxn modelId="{B308880B-700D-4132-81DC-8202AC7BDC31}" type="presParOf" srcId="{333A1088-737F-45CB-B68E-254E46348037}" destId="{A52A0455-90FF-4808-ABD0-F02540D31D5A}" srcOrd="4" destOrd="0" presId="urn:microsoft.com/office/officeart/2005/8/layout/target3"/>
    <dgm:cxn modelId="{EB447F5F-AB73-44C1-A9B7-F4F214E84AE9}" type="presParOf" srcId="{333A1088-737F-45CB-B68E-254E46348037}" destId="{6140AFEC-043D-4C43-A2F9-D0F5331DF3A3}" srcOrd="5" destOrd="0" presId="urn:microsoft.com/office/officeart/2005/8/layout/target3"/>
    <dgm:cxn modelId="{584D6FF4-83A9-4B3D-BE11-E6AC45E654CB}" type="presParOf" srcId="{333A1088-737F-45CB-B68E-254E46348037}" destId="{9358AC05-5D7D-4327-9F80-1AD486AEA664}" srcOrd="6" destOrd="0" presId="urn:microsoft.com/office/officeart/2005/8/layout/target3"/>
    <dgm:cxn modelId="{9BCF9273-4415-4F68-9F1B-A7622D104071}" type="presParOf" srcId="{333A1088-737F-45CB-B68E-254E46348037}" destId="{313FC574-E1CD-4FB4-B054-0B805CE0447D}" srcOrd="7" destOrd="0" presId="urn:microsoft.com/office/officeart/2005/8/layout/target3"/>
    <dgm:cxn modelId="{A513620E-7930-4D04-9508-6BC4013E7425}" type="presParOf" srcId="{333A1088-737F-45CB-B68E-254E46348037}" destId="{619D679B-A015-4ECF-8348-D1034C574F40}" srcOrd="8" destOrd="0" presId="urn:microsoft.com/office/officeart/2005/8/layout/target3"/>
    <dgm:cxn modelId="{FF1C56D9-6920-42D2-B7D1-4245045EE2CF}" type="presParOf" srcId="{333A1088-737F-45CB-B68E-254E46348037}" destId="{322283A8-4A27-4CDA-BAE3-F381106A9174}" srcOrd="9" destOrd="0" presId="urn:microsoft.com/office/officeart/2005/8/layout/target3"/>
    <dgm:cxn modelId="{D3707294-DFF4-44AC-990E-7F25A418D13F}" type="presParOf" srcId="{333A1088-737F-45CB-B68E-254E46348037}" destId="{FFC9F71D-1B4F-4AD9-A4A6-86ADEFC8AF5C}" srcOrd="10" destOrd="0" presId="urn:microsoft.com/office/officeart/2005/8/layout/target3"/>
    <dgm:cxn modelId="{E20E5225-07BA-4E97-AEBC-C3AB70CEFBF6}" type="presParOf" srcId="{333A1088-737F-45CB-B68E-254E46348037}" destId="{25B08C86-7E15-44DC-BE7F-FFB55DD49D12}" srcOrd="11" destOrd="0" presId="urn:microsoft.com/office/officeart/2005/8/layout/target3"/>
    <dgm:cxn modelId="{C0C627DF-0CCE-457F-BC80-F0032153EC57}" type="presParOf" srcId="{333A1088-737F-45CB-B68E-254E46348037}" destId="{76644BE8-9D7C-4C09-B250-3D10AF48CBB7}" srcOrd="12" destOrd="0" presId="urn:microsoft.com/office/officeart/2005/8/layout/target3"/>
    <dgm:cxn modelId="{F67B5F0A-4372-4E13-B978-D9A2631BFA7D}" type="presParOf" srcId="{333A1088-737F-45CB-B68E-254E46348037}" destId="{EE85B701-7295-41C0-BA7A-34D3756A2AE6}" srcOrd="13" destOrd="0" presId="urn:microsoft.com/office/officeart/2005/8/layout/target3"/>
    <dgm:cxn modelId="{BD5D0492-4662-4E88-9A6D-1DBF015D08C8}" type="presParOf" srcId="{333A1088-737F-45CB-B68E-254E46348037}" destId="{8BEBB6EC-1DAA-4CAC-8A25-BC0FCBD5DBD5}" srcOrd="14" destOrd="0" presId="urn:microsoft.com/office/officeart/2005/8/layout/target3"/>
    <dgm:cxn modelId="{4D86B95B-5358-4B25-876D-3E2E774C15AF}" type="presParOf" srcId="{333A1088-737F-45CB-B68E-254E46348037}" destId="{AED2198E-93D5-4001-81B4-73124B309672}" srcOrd="15" destOrd="0" presId="urn:microsoft.com/office/officeart/2005/8/layout/target3"/>
    <dgm:cxn modelId="{12114C48-B809-4404-B5E1-614A7F686088}" type="presParOf" srcId="{333A1088-737F-45CB-B68E-254E46348037}" destId="{2BE915AB-18AA-4053-B92C-3BFC9ED204BB}" srcOrd="16" destOrd="0" presId="urn:microsoft.com/office/officeart/2005/8/layout/target3"/>
    <dgm:cxn modelId="{B2034CEC-56D6-43C8-A32F-556A4F7247EF}" type="presParOf" srcId="{333A1088-737F-45CB-B68E-254E46348037}" destId="{6BB5E863-4638-4E1D-BFDE-399D028AC4ED}" srcOrd="17" destOrd="0" presId="urn:microsoft.com/office/officeart/2005/8/layout/target3"/>
    <dgm:cxn modelId="{5E467709-A097-4C46-8099-F9A551ABF8D1}" type="presParOf" srcId="{333A1088-737F-45CB-B68E-254E46348037}" destId="{5A5FFA88-C948-4069-8E93-59FA12366E83}" srcOrd="18" destOrd="0" presId="urn:microsoft.com/office/officeart/2005/8/layout/target3"/>
    <dgm:cxn modelId="{04988E29-66F6-4A57-ADD3-DC670BD23CA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VY_32_INOVACE_19_Vlastivěda 4.ročník_Marie Terezie a Josef II.</a:t>
          </a:r>
          <a:endParaRPr lang="cs-CZ" sz="18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Marie Terezie a Josef II.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7000"/>
                <a:hueMod val="100000"/>
                <a:satMod val="200000"/>
                <a:lumMod val="8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ln>
          <a:noFill/>
        </a:ln>
        <a:effectLst>
          <a:outerShdw blurRad="50800" dist="12700" dir="528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pull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1B13FE56-DDAB-416F-B436-033766C2D29D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8E960116-1A4C-47A8-AC44-8C97A0391A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pull/>
    <p:sndAc>
      <p:stSnd>
        <p:snd r:embed="rId13" name="camera.wav"/>
      </p:stSnd>
    </p:sndAc>
  </p:transition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microsoft.com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ing.com/images/search?q=JOsef+II.&amp;view=detail&amp;id=15935079A68B7E76AE3EA81FB6B87DA6AB995E0A&amp;first=0&amp;FORM=IDFRI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00770125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022792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MARIE TEREZIE A JOSEF II.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844824"/>
            <a:ext cx="1562100" cy="23622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79" y="1916832"/>
            <a:ext cx="1622673" cy="223224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3845440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4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Formou výkladu seznamuje žáky s Marii Terezii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a </a:t>
            </a:r>
            <a:r>
              <a:rPr lang="cs-CZ" dirty="0" smtClean="0"/>
              <a:t>Josefem II.</a:t>
            </a:r>
          </a:p>
          <a:p>
            <a:r>
              <a:rPr lang="cs-CZ" dirty="0" smtClean="0"/>
              <a:t>Je zaměřena na jejich reformy.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667156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Nastoupila na trůn v roce 1740.</a:t>
            </a:r>
          </a:p>
          <a:p>
            <a:r>
              <a:rPr lang="cs-CZ" dirty="0" smtClean="0"/>
              <a:t>Okolní panovníci se snažili rozdělit si habsburskou říši.</a:t>
            </a:r>
          </a:p>
          <a:p>
            <a:r>
              <a:rPr lang="cs-CZ" dirty="0" smtClean="0"/>
              <a:t>V dlouhých válkách si svou říši uhájila.</a:t>
            </a:r>
          </a:p>
          <a:p>
            <a:r>
              <a:rPr lang="cs-CZ" dirty="0" smtClean="0"/>
              <a:t>Ovšem říše byla ve špatném stavu.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6136" y="3645024"/>
            <a:ext cx="1885950" cy="17335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283555393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 PODDANÝCH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 osudu poddaných rozhodovala šlechta ( svatba, stěhování, řemeslo, studie).</a:t>
            </a:r>
          </a:p>
          <a:p>
            <a:r>
              <a:rPr lang="cs-CZ" dirty="0" smtClean="0"/>
              <a:t>Vesničané robotovali až 6 dnů v týdnu na panském. Bez soudu je mohl trestat panský dráb (bití, vězení).</a:t>
            </a:r>
          </a:p>
          <a:p>
            <a:r>
              <a:rPr lang="cs-CZ" dirty="0" smtClean="0"/>
              <a:t>Lidé byli nevzdělaní, neuměli hospodařit a věřili různým pověrám.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3933056"/>
            <a:ext cx="1209675" cy="15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74839792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REFORMY MARIE TEREZIE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692696"/>
            <a:ext cx="7543800" cy="3886200"/>
          </a:xfrm>
        </p:spPr>
        <p:txBody>
          <a:bodyPr/>
          <a:lstStyle/>
          <a:p>
            <a:r>
              <a:rPr lang="cs-CZ" dirty="0" smtClean="0"/>
              <a:t>Robota směla trvat jen tři dny v týdnu. Páni nesměli sami trestat poddané.</a:t>
            </a:r>
          </a:p>
          <a:p>
            <a:r>
              <a:rPr lang="cs-CZ" dirty="0" smtClean="0"/>
              <a:t>Zavedla povinnou školní docházku (zpočátku 5 let).Nadaní žáci měli pokračovat dál, ti nejchudší především na církevních školách.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564904"/>
            <a:ext cx="2857500" cy="25908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212976"/>
            <a:ext cx="1885950" cy="16192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913173846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Syn Marie Terezie, který vládl v letech </a:t>
            </a:r>
            <a:r>
              <a:rPr lang="cs-CZ" dirty="0" smtClean="0"/>
              <a:t>1780 -</a:t>
            </a:r>
            <a:r>
              <a:rPr lang="cs-CZ" dirty="0" smtClean="0"/>
              <a:t>1790.</a:t>
            </a:r>
          </a:p>
          <a:p>
            <a:r>
              <a:rPr lang="cs-CZ" dirty="0" smtClean="0"/>
              <a:t>Zrušil poddanství, každý člověk byl osobně svobodný.</a:t>
            </a:r>
          </a:p>
          <a:p>
            <a:r>
              <a:rPr lang="cs-CZ" dirty="0" smtClean="0"/>
              <a:t>Vydal </a:t>
            </a:r>
            <a:r>
              <a:rPr lang="cs-CZ" dirty="0"/>
              <a:t>T</a:t>
            </a:r>
            <a:r>
              <a:rPr lang="cs-CZ" dirty="0" smtClean="0"/>
              <a:t>oleranční </a:t>
            </a:r>
            <a:r>
              <a:rPr lang="cs-CZ" dirty="0" smtClean="0"/>
              <a:t>patent, kterým povolil vyznávat i jiné náboženství než katolické.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4149080"/>
            <a:ext cx="1466850" cy="17907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3212976"/>
            <a:ext cx="1524000" cy="1524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342303867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Zrovnoprávnil Židy (dříve museli žít v ghettech a nesměli vykonávat řadu povolání).</a:t>
            </a:r>
          </a:p>
          <a:p>
            <a:r>
              <a:rPr lang="cs-CZ" dirty="0" smtClean="0"/>
              <a:t>Omezoval vliv </a:t>
            </a:r>
            <a:r>
              <a:rPr lang="cs-CZ" dirty="0" smtClean="0"/>
              <a:t>církve - dal </a:t>
            </a:r>
            <a:r>
              <a:rPr lang="cs-CZ" dirty="0" smtClean="0"/>
              <a:t>zrušit mnoho řádů a klášterů (zničeno množství cenných památek).</a:t>
            </a:r>
          </a:p>
          <a:p>
            <a:r>
              <a:rPr lang="cs-CZ" dirty="0" smtClean="0"/>
              <a:t>Stal se jedním z našich nejoblíbenějších panovníků („selský císař“).</a:t>
            </a:r>
          </a:p>
          <a:p>
            <a:r>
              <a:rPr lang="cs-CZ" dirty="0" smtClean="0"/>
              <a:t>Chtěl, aby všichni obyvatelé jeho říše mluvili jedním </a:t>
            </a:r>
            <a:r>
              <a:rPr lang="cs-CZ" dirty="0" smtClean="0"/>
              <a:t>jazykem - němčinou </a:t>
            </a:r>
            <a:r>
              <a:rPr lang="cs-CZ" dirty="0" smtClean="0"/>
              <a:t>(germanizace).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928654"/>
            <a:ext cx="1828800" cy="2857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8957644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1000" dirty="0" smtClean="0">
                <a:hlinkClick r:id="rId3"/>
              </a:rPr>
              <a:t>http://microsoft.com</a:t>
            </a:r>
            <a:endParaRPr lang="cs-CZ" sz="1000" dirty="0" smtClean="0"/>
          </a:p>
          <a:p>
            <a:r>
              <a:rPr lang="cs-CZ" sz="1000" dirty="0"/>
              <a:t>PAVEL AUGUSTA, František Honzák. </a:t>
            </a:r>
            <a:r>
              <a:rPr lang="cs-CZ" sz="1000" i="1" dirty="0"/>
              <a:t>Vlastivěda</a:t>
            </a:r>
            <a:r>
              <a:rPr lang="cs-CZ" sz="1000" dirty="0"/>
              <a:t>: </a:t>
            </a:r>
            <a:r>
              <a:rPr lang="cs-CZ" sz="1000" i="1" dirty="0"/>
              <a:t>pro 4.ročník</a:t>
            </a:r>
            <a:r>
              <a:rPr lang="cs-CZ" sz="1000" dirty="0"/>
              <a:t>. 3.vydání. Úvaly: SPL </a:t>
            </a:r>
            <a:r>
              <a:rPr lang="cs-CZ" sz="1000" dirty="0" err="1"/>
              <a:t>Práce,Albra</a:t>
            </a:r>
            <a:r>
              <a:rPr lang="cs-CZ" sz="1000" dirty="0"/>
              <a:t>, 2001. ISBN 80-86287-32-7. </a:t>
            </a:r>
            <a:endParaRPr lang="cs-CZ" sz="1000" dirty="0" smtClean="0"/>
          </a:p>
          <a:p>
            <a:r>
              <a:rPr lang="cs-CZ" sz="1000" dirty="0" smtClean="0"/>
              <a:t>JEAN-ÉTIENNE </a:t>
            </a:r>
            <a:r>
              <a:rPr lang="cs-CZ" sz="1000" dirty="0"/>
              <a:t>LIOTARD.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dirty="0"/>
              <a:t> [online]. [cit. 5.4.2012]. Dostupný na WWW: &lt;http://cs.wikipedia.org/wiki/Soubor:Maria_Theresia11.jpg&gt;. </a:t>
            </a:r>
          </a:p>
          <a:p>
            <a:r>
              <a:rPr lang="cs-CZ" sz="1000" dirty="0"/>
              <a:t>HOLY, Roman </a:t>
            </a:r>
            <a:r>
              <a:rPr lang="cs-CZ" sz="1000" dirty="0" err="1"/>
              <a:t>Emperor</a:t>
            </a:r>
            <a:r>
              <a:rPr lang="cs-CZ" sz="1000" dirty="0"/>
              <a:t>. </a:t>
            </a:r>
            <a:r>
              <a:rPr lang="cs-CZ" sz="1000" i="1" dirty="0"/>
              <a:t>JEAN-ÉTIENNE LIOTARD. </a:t>
            </a:r>
            <a:r>
              <a:rPr lang="cs-CZ" sz="1000" i="1" dirty="0" err="1"/>
              <a:t>Wikimedia</a:t>
            </a:r>
            <a:r>
              <a:rPr lang="cs-CZ" sz="1000" i="1" dirty="0"/>
              <a:t> </a:t>
            </a:r>
            <a:r>
              <a:rPr lang="cs-CZ" sz="1000" i="1" dirty="0" err="1"/>
              <a:t>Commons</a:t>
            </a:r>
            <a:r>
              <a:rPr lang="cs-CZ" sz="1000" i="1" dirty="0"/>
              <a:t> [online]. [cit. 5.4.2012]. Dostupný na WWW: .</a:t>
            </a:r>
            <a:r>
              <a:rPr lang="cs-CZ" sz="1000" dirty="0"/>
              <a:t> [online]. [cit. 5.4.2012]. Dostupný na WWW: </a:t>
            </a:r>
            <a:r>
              <a:rPr lang="cs-CZ" sz="1000" dirty="0" smtClean="0">
                <a:hlinkClick r:id="rId4"/>
              </a:rPr>
              <a:t>http</a:t>
            </a:r>
            <a:r>
              <a:rPr lang="cs-CZ" sz="1000" dirty="0">
                <a:hlinkClick r:id="rId4"/>
              </a:rPr>
              <a:t>://www.bing.com/images/search?q=JOsef+II.&amp;</a:t>
            </a:r>
            <a:r>
              <a:rPr lang="cs-CZ" sz="1000" dirty="0" smtClean="0">
                <a:hlinkClick r:id="rId4"/>
              </a:rPr>
              <a:t>view=detail&amp;id=15935079A68B7E76AE3EA81FB6B87DA6AB995E0A&amp;first=0&amp;FORM=IDFRIR</a:t>
            </a:r>
            <a:endParaRPr lang="cs-CZ" sz="1000" dirty="0" smtClean="0"/>
          </a:p>
          <a:p>
            <a:r>
              <a:rPr lang="cs-CZ" sz="1000" dirty="0"/>
              <a:t>HOLY, Roman </a:t>
            </a:r>
            <a:r>
              <a:rPr lang="cs-CZ" sz="1000" dirty="0" err="1"/>
              <a:t>Emperor</a:t>
            </a:r>
            <a:r>
              <a:rPr lang="cs-CZ" sz="1000" dirty="0"/>
              <a:t>. </a:t>
            </a:r>
            <a:r>
              <a:rPr lang="cs-CZ" sz="1000" i="1" dirty="0"/>
              <a:t>http://www.panovnici.estranky.cz/clanky/marie-terezie.html</a:t>
            </a:r>
            <a:r>
              <a:rPr lang="cs-CZ" sz="1000" dirty="0"/>
              <a:t> [online]. [cit. 5.4.2012].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</a:t>
            </a:r>
            <a:r>
              <a:rPr lang="cs-CZ" sz="1000" dirty="0" err="1"/>
              <a:t>marie+terezie&amp;view</a:t>
            </a:r>
            <a:r>
              <a:rPr lang="cs-CZ" sz="1000" dirty="0"/>
              <a:t>=</a:t>
            </a:r>
            <a:r>
              <a:rPr lang="cs-CZ" sz="1000" dirty="0" err="1"/>
              <a:t>detail&amp;id</a:t>
            </a:r>
            <a:r>
              <a:rPr lang="cs-CZ" sz="1000" dirty="0"/>
              <a:t>=7D18C9B0D5B28F005F2DEDC4EDD92262459E5B1E&amp;first=0&amp;FORM=IDFRIR&gt;. </a:t>
            </a:r>
            <a:r>
              <a:rPr lang="cs-CZ" sz="1000" dirty="0" smtClean="0"/>
              <a:t>. </a:t>
            </a:r>
          </a:p>
          <a:p>
            <a:r>
              <a:rPr lang="cs-CZ" sz="1000" dirty="0"/>
              <a:t>HOLY, Roman </a:t>
            </a:r>
            <a:r>
              <a:rPr lang="cs-CZ" sz="1000" dirty="0" err="1"/>
              <a:t>Emperor</a:t>
            </a:r>
            <a:r>
              <a:rPr lang="cs-CZ" sz="1000" dirty="0"/>
              <a:t>. </a:t>
            </a:r>
            <a:r>
              <a:rPr lang="cs-CZ" sz="1000" i="1" dirty="0"/>
              <a:t>http://cs.wikipedia.7val.com/wiki/Marie_Terezie</a:t>
            </a:r>
            <a:r>
              <a:rPr lang="cs-CZ" sz="1000" dirty="0"/>
              <a:t> [online]. [cit. 5.4.2012]. Dostupný na WWW: &lt;http://</a:t>
            </a:r>
            <a:r>
              <a:rPr lang="cs-CZ" sz="1000" dirty="0" smtClean="0"/>
              <a:t>www.bing.com/images/search?q=marie+terezie+s+rodinou&amp;view=detail&amp;id=FDFF0E785CB58A792B9BD8D8F52DD13941BA9A79&amp;first=0&amp;FORM=IDFRIR</a:t>
            </a:r>
          </a:p>
          <a:p>
            <a:r>
              <a:rPr lang="cs-CZ" sz="1000" dirty="0"/>
              <a:t>HOLY, Roman </a:t>
            </a:r>
            <a:r>
              <a:rPr lang="cs-CZ" sz="1000" dirty="0" err="1"/>
              <a:t>Emperor</a:t>
            </a:r>
            <a:r>
              <a:rPr lang="cs-CZ" sz="1000" dirty="0"/>
              <a:t>. </a:t>
            </a:r>
            <a:r>
              <a:rPr lang="cs-CZ" sz="1000" i="1" dirty="0"/>
              <a:t>http://www.neaktuality.cz/kultura/rodicovstvo-pozor-musite-sva-decka-poslat-do-skoly/</a:t>
            </a:r>
            <a:r>
              <a:rPr lang="cs-CZ" sz="1000" dirty="0"/>
              <a:t> [online]. [cit. 5.4.2012]. Dostupný na WWW: &lt;http://www.bing.com/images/search?q=%</a:t>
            </a:r>
            <a:r>
              <a:rPr lang="cs-CZ" sz="1000" dirty="0" smtClean="0"/>
              <a:t>c5%a1kola+za+marie+terezie&amp;view=detail&amp;id=CCD76D8849EC973D0479DA998F19E7D43DF98A08&amp;first=0&amp;FORM=IDFRIR</a:t>
            </a:r>
          </a:p>
          <a:p>
            <a:r>
              <a:rPr lang="cs-CZ" sz="1000" dirty="0"/>
              <a:t>HOLY, Roman </a:t>
            </a:r>
            <a:r>
              <a:rPr lang="cs-CZ" sz="1000" dirty="0" err="1"/>
              <a:t>Emperor</a:t>
            </a:r>
            <a:r>
              <a:rPr lang="cs-CZ" sz="1000" dirty="0"/>
              <a:t>. </a:t>
            </a:r>
            <a:r>
              <a:rPr lang="cs-CZ" sz="1000" i="1" dirty="0"/>
              <a:t>http://www.nndb.com/people/636/000101333/</a:t>
            </a:r>
            <a:r>
              <a:rPr lang="cs-CZ" sz="1000" dirty="0"/>
              <a:t> [online]. [cit. 5.4.2012].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</a:t>
            </a:r>
            <a:r>
              <a:rPr lang="cs-CZ" sz="1000" dirty="0" err="1"/>
              <a:t>Josef+II</a:t>
            </a:r>
            <a:r>
              <a:rPr lang="cs-CZ" sz="1000" dirty="0"/>
              <a:t>.&amp;</a:t>
            </a:r>
            <a:r>
              <a:rPr lang="cs-CZ" sz="1000" dirty="0" err="1"/>
              <a:t>view</a:t>
            </a:r>
            <a:r>
              <a:rPr lang="cs-CZ" sz="1000" dirty="0"/>
              <a:t>=</a:t>
            </a:r>
            <a:r>
              <a:rPr lang="cs-CZ" sz="1000" dirty="0" err="1"/>
              <a:t>detail&amp;id</a:t>
            </a:r>
            <a:r>
              <a:rPr lang="cs-CZ" sz="1000" dirty="0"/>
              <a:t>=34F33DC6D9C2FC5C0948B7EF9DFE5154119CC7DA&amp;first=0&amp;FORM=IDFRIR&gt;. </a:t>
            </a:r>
            <a:endParaRPr lang="cs-CZ" sz="1000" dirty="0" smtClean="0"/>
          </a:p>
          <a:p>
            <a:r>
              <a:rPr lang="cs-CZ" sz="1000" dirty="0"/>
              <a:t>HOLY, Roman </a:t>
            </a:r>
            <a:r>
              <a:rPr lang="cs-CZ" sz="1000" dirty="0" err="1"/>
              <a:t>Emperor</a:t>
            </a:r>
            <a:r>
              <a:rPr lang="cs-CZ" sz="1000" dirty="0"/>
              <a:t>. </a:t>
            </a:r>
            <a:r>
              <a:rPr lang="cs-CZ" sz="1000" i="1" dirty="0"/>
              <a:t>http://www.panovnici.estranky.cz/fotoalbum/</a:t>
            </a:r>
            <a:r>
              <a:rPr lang="cs-CZ" sz="1000" i="1" dirty="0" err="1"/>
              <a:t>habsburkove</a:t>
            </a:r>
            <a:r>
              <a:rPr lang="cs-CZ" sz="1000" i="1" dirty="0"/>
              <a:t>/</a:t>
            </a:r>
            <a:r>
              <a:rPr lang="cs-CZ" sz="1000" i="1" dirty="0" err="1"/>
              <a:t>habsburkove-cesti-kralove</a:t>
            </a:r>
            <a:r>
              <a:rPr lang="cs-CZ" sz="1000" i="1" dirty="0"/>
              <a:t>/</a:t>
            </a:r>
            <a:r>
              <a:rPr lang="cs-CZ" sz="1000" i="1" dirty="0" err="1"/>
              <a:t>josef-ii</a:t>
            </a:r>
            <a:r>
              <a:rPr lang="cs-CZ" sz="1000" i="1" dirty="0"/>
              <a:t>..jpg.html</a:t>
            </a:r>
            <a:r>
              <a:rPr lang="cs-CZ" sz="1000" dirty="0"/>
              <a:t> [online]. [cit. 5.4.2012]. Dostupný na WWW: &lt;http://www.bing.com/</a:t>
            </a:r>
            <a:r>
              <a:rPr lang="cs-CZ" sz="1000" dirty="0" err="1"/>
              <a:t>images</a:t>
            </a:r>
            <a:r>
              <a:rPr lang="cs-CZ" sz="1000" dirty="0"/>
              <a:t>/</a:t>
            </a:r>
            <a:r>
              <a:rPr lang="cs-CZ" sz="1000" dirty="0" err="1"/>
              <a:t>search?q</a:t>
            </a:r>
            <a:r>
              <a:rPr lang="cs-CZ" sz="1000" dirty="0"/>
              <a:t>=</a:t>
            </a:r>
            <a:r>
              <a:rPr lang="cs-CZ" sz="1000" dirty="0" err="1"/>
              <a:t>Josef+II</a:t>
            </a:r>
            <a:r>
              <a:rPr lang="cs-CZ" sz="1000" dirty="0"/>
              <a:t>.&amp;</a:t>
            </a:r>
            <a:r>
              <a:rPr lang="cs-CZ" sz="1000" dirty="0" err="1"/>
              <a:t>view</a:t>
            </a:r>
            <a:r>
              <a:rPr lang="cs-CZ" sz="1000" dirty="0"/>
              <a:t>=</a:t>
            </a:r>
            <a:r>
              <a:rPr lang="cs-CZ" sz="1000" dirty="0" err="1"/>
              <a:t>detail&amp;id</a:t>
            </a:r>
            <a:r>
              <a:rPr lang="cs-CZ" sz="1000"/>
              <a:t>=34F33DC6D9C2FC5C0948B7EF9DFE5154119CC7DA&amp;first=0&amp;FORM=IDFRIR&gt;. 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2967524544"/>
      </p:ext>
    </p:extLst>
  </p:cSld>
  <p:clrMapOvr>
    <a:masterClrMapping/>
  </p:clrMapOvr>
  <p:transition spd="med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108</TotalTime>
  <Words>501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NewsPrint</vt:lpstr>
      <vt:lpstr>Prezentace aplikace PowerPoint</vt:lpstr>
      <vt:lpstr>MARIE TEREZIE A JOSEF II.</vt:lpstr>
      <vt:lpstr>ANOTACE</vt:lpstr>
      <vt:lpstr>MARIE TEREZIE</vt:lpstr>
      <vt:lpstr>ŽIVOT PODDANÝCH</vt:lpstr>
      <vt:lpstr>REFORMY MARIE TEREZIE</vt:lpstr>
      <vt:lpstr>JOSEF II.</vt:lpstr>
      <vt:lpstr>JOSEF II.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Kačenka</dc:creator>
  <cp:lastModifiedBy>Učitel</cp:lastModifiedBy>
  <cp:revision>22</cp:revision>
  <dcterms:created xsi:type="dcterms:W3CDTF">2012-01-28T18:12:26Z</dcterms:created>
  <dcterms:modified xsi:type="dcterms:W3CDTF">2012-04-05T20:39:55Z</dcterms:modified>
</cp:coreProperties>
</file>