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Biological_cell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Digestive_system_diagram_c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Respiratory_system_complete_en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59906153"/>
              </p:ext>
            </p:extLst>
          </p:nvPr>
        </p:nvGraphicFramePr>
        <p:xfrm>
          <a:off x="539552" y="1927027"/>
          <a:ext cx="812995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CHE.2E.0301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Reakce v živých organismech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nejvýznamnějšími anorganickými a organickými sloučeninami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živé hmoty,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složením buňky a nejdůležitějšími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pochody,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které probíhají v živých organismech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Biogenní prvky, sacharidy, lipidy, bílkoviny, vitaminy, metabolismus,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dýchání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anaerobní glykolýza, Krebsův cyklus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8.9.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dirty="0" smtClean="0">
                <a:latin typeface="Arial CE" pitchFamily="34" charset="-18"/>
                <a:ea typeface="Calibri"/>
                <a:cs typeface="Times New Roman"/>
              </a:rPr>
              <a:t>Reakce </a:t>
            </a:r>
            <a:r>
              <a:rPr lang="cs-CZ" dirty="0">
                <a:latin typeface="Arial CE" pitchFamily="34" charset="-18"/>
                <a:ea typeface="Calibri"/>
                <a:cs typeface="Times New Roman"/>
              </a:rPr>
              <a:t>v živých organismech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21308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Reakce v živých organismech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i="1" dirty="0" smtClean="0"/>
              <a:t>Buňka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základem </a:t>
            </a:r>
            <a:r>
              <a:rPr lang="cs-CZ" dirty="0"/>
              <a:t>živých </a:t>
            </a:r>
            <a:r>
              <a:rPr lang="cs-CZ" dirty="0" smtClean="0"/>
              <a:t>organismů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Obr.č.1: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commons.wikimedia.org/wiki/File:Biological_cell.svg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525756"/>
            <a:ext cx="286702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55976" y="3140968"/>
            <a:ext cx="4464496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1 </a:t>
            </a:r>
            <a:r>
              <a:rPr lang="cs-CZ" sz="1400" dirty="0" smtClean="0"/>
              <a:t>– jadérko, </a:t>
            </a:r>
            <a:r>
              <a:rPr lang="cs-CZ" sz="1400" dirty="0"/>
              <a:t>2 </a:t>
            </a:r>
            <a:r>
              <a:rPr lang="cs-CZ" sz="1400" dirty="0" smtClean="0"/>
              <a:t>– jádro, </a:t>
            </a:r>
            <a:r>
              <a:rPr lang="cs-CZ" sz="1400" dirty="0"/>
              <a:t>3- </a:t>
            </a:r>
            <a:r>
              <a:rPr lang="cs-CZ" sz="1400" dirty="0" smtClean="0"/>
              <a:t>ribozom (tvorba </a:t>
            </a:r>
            <a:r>
              <a:rPr lang="cs-CZ" sz="1400" dirty="0"/>
              <a:t>bílkovin</a:t>
            </a:r>
            <a:r>
              <a:rPr lang="cs-CZ" sz="1400" dirty="0" smtClean="0"/>
              <a:t>), </a:t>
            </a:r>
            <a:r>
              <a:rPr lang="cs-CZ" sz="1400" dirty="0"/>
              <a:t>4 </a:t>
            </a:r>
            <a:r>
              <a:rPr lang="cs-CZ" sz="1400" dirty="0" smtClean="0"/>
              <a:t>– vezikul (shromažďování </a:t>
            </a:r>
            <a:r>
              <a:rPr lang="cs-CZ" sz="1400" dirty="0"/>
              <a:t>a trávení organických látek</a:t>
            </a:r>
            <a:r>
              <a:rPr lang="cs-CZ" sz="1400" dirty="0" smtClean="0"/>
              <a:t>), </a:t>
            </a:r>
            <a:r>
              <a:rPr lang="cs-CZ" sz="1400" dirty="0"/>
              <a:t>5 - </a:t>
            </a:r>
            <a:r>
              <a:rPr lang="cs-CZ" sz="1400" dirty="0" smtClean="0"/>
              <a:t>retikulum(metabolické </a:t>
            </a:r>
            <a:r>
              <a:rPr lang="cs-CZ" sz="1400" dirty="0"/>
              <a:t>procesy</a:t>
            </a:r>
            <a:r>
              <a:rPr lang="cs-CZ" sz="1400" dirty="0" smtClean="0"/>
              <a:t>), </a:t>
            </a:r>
            <a:r>
              <a:rPr lang="cs-CZ" sz="1400" dirty="0"/>
              <a:t>6 </a:t>
            </a:r>
            <a:r>
              <a:rPr lang="cs-CZ" sz="1400" dirty="0" smtClean="0"/>
              <a:t>– </a:t>
            </a:r>
            <a:r>
              <a:rPr lang="cs-CZ" sz="1400" dirty="0" err="1" smtClean="0"/>
              <a:t>Golkiho</a:t>
            </a:r>
            <a:r>
              <a:rPr lang="cs-CZ" sz="1400" dirty="0" smtClean="0"/>
              <a:t> </a:t>
            </a:r>
            <a:r>
              <a:rPr lang="cs-CZ" sz="1400" dirty="0" err="1" smtClean="0"/>
              <a:t>apatát</a:t>
            </a:r>
            <a:r>
              <a:rPr lang="cs-CZ" sz="1400" dirty="0" smtClean="0"/>
              <a:t> (transport </a:t>
            </a:r>
            <a:r>
              <a:rPr lang="cs-CZ" sz="1400" dirty="0"/>
              <a:t>a úprava bílkovin</a:t>
            </a:r>
            <a:r>
              <a:rPr lang="cs-CZ" sz="1400" dirty="0" smtClean="0"/>
              <a:t>), </a:t>
            </a:r>
            <a:r>
              <a:rPr lang="cs-CZ" sz="1400" dirty="0"/>
              <a:t>9 - </a:t>
            </a:r>
            <a:r>
              <a:rPr lang="cs-CZ" sz="1400" dirty="0" err="1" smtClean="0"/>
              <a:t>mitichondrie</a:t>
            </a:r>
            <a:r>
              <a:rPr lang="cs-CZ" sz="1400" dirty="0" smtClean="0"/>
              <a:t>( </a:t>
            </a:r>
            <a:r>
              <a:rPr lang="cs-CZ" sz="1400" dirty="0"/>
              <a:t>probíhají v nich nejdůležitější metabolické procesy</a:t>
            </a:r>
            <a:r>
              <a:rPr lang="cs-CZ" sz="1400" dirty="0" smtClean="0"/>
              <a:t>), </a:t>
            </a:r>
            <a:r>
              <a:rPr lang="cs-CZ" sz="1400" dirty="0"/>
              <a:t>10 - </a:t>
            </a:r>
            <a:r>
              <a:rPr lang="cs-CZ" sz="1400" dirty="0" smtClean="0"/>
              <a:t>vakuola(zásobní </a:t>
            </a:r>
            <a:r>
              <a:rPr lang="cs-CZ" sz="1400" dirty="0"/>
              <a:t>látky</a:t>
            </a:r>
            <a:r>
              <a:rPr lang="cs-CZ" sz="1400" dirty="0" smtClean="0"/>
              <a:t>)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16873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Biogenní prvky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Živé organismy </a:t>
            </a:r>
            <a:r>
              <a:rPr lang="cs-CZ" dirty="0"/>
              <a:t>- biogenní prvky </a:t>
            </a:r>
            <a:r>
              <a:rPr lang="cs-CZ" dirty="0" smtClean="0"/>
              <a:t>C, H, O, N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C - základní stavební prvek všech živých organismů</a:t>
            </a:r>
          </a:p>
          <a:p>
            <a:pPr lvl="0"/>
            <a:r>
              <a:rPr lang="cs-CZ" dirty="0"/>
              <a:t>H - stavební prvek</a:t>
            </a:r>
          </a:p>
          <a:p>
            <a:pPr lvl="0"/>
            <a:r>
              <a:rPr lang="cs-CZ" dirty="0"/>
              <a:t>O - zajišťuje dýchání, stavební prvek</a:t>
            </a:r>
          </a:p>
          <a:p>
            <a:pPr lvl="0"/>
            <a:r>
              <a:rPr lang="cs-CZ" dirty="0"/>
              <a:t>N - růst rostlin, součást bílkovin, nukleových kyselin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3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anorganické sloučeniny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voda – nejdůležitější </a:t>
            </a:r>
            <a:endParaRPr lang="cs-CZ" dirty="0"/>
          </a:p>
          <a:p>
            <a:r>
              <a:rPr lang="cs-CZ" dirty="0" smtClean="0"/>
              <a:t>soli</a:t>
            </a:r>
          </a:p>
          <a:p>
            <a:r>
              <a:rPr lang="cs-CZ" dirty="0" smtClean="0"/>
              <a:t>plyny </a:t>
            </a:r>
            <a:r>
              <a:rPr lang="cs-CZ" dirty="0"/>
              <a:t>O</a:t>
            </a:r>
            <a:r>
              <a:rPr lang="cs-CZ" baseline="-25000" dirty="0"/>
              <a:t>2</a:t>
            </a:r>
            <a:r>
              <a:rPr lang="cs-CZ" dirty="0"/>
              <a:t>, N</a:t>
            </a:r>
            <a:r>
              <a:rPr lang="cs-CZ" baseline="-25000" dirty="0"/>
              <a:t>2</a:t>
            </a:r>
            <a:r>
              <a:rPr lang="cs-CZ" dirty="0"/>
              <a:t>, CO</a:t>
            </a:r>
            <a:r>
              <a:rPr lang="cs-CZ" baseline="-25000" dirty="0"/>
              <a:t>2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740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organické sloučeniny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800" i="1" u="sng" dirty="0"/>
              <a:t>jednoduché</a:t>
            </a:r>
            <a:r>
              <a:rPr lang="cs-CZ" sz="9800" dirty="0"/>
              <a:t> </a:t>
            </a:r>
            <a:endParaRPr lang="cs-CZ" sz="9800" dirty="0" smtClean="0"/>
          </a:p>
          <a:p>
            <a:pPr marL="0" indent="0">
              <a:buNone/>
            </a:pPr>
            <a:endParaRPr lang="cs-CZ" sz="5900" dirty="0" smtClean="0"/>
          </a:p>
          <a:p>
            <a:r>
              <a:rPr lang="cs-CZ" sz="7400" i="1" dirty="0" smtClean="0"/>
              <a:t>aminokyseliny</a:t>
            </a:r>
            <a:r>
              <a:rPr lang="cs-CZ" sz="7400" dirty="0" smtClean="0"/>
              <a:t> </a:t>
            </a:r>
            <a:r>
              <a:rPr lang="cs-CZ" sz="7400" dirty="0"/>
              <a:t>–NH</a:t>
            </a:r>
            <a:r>
              <a:rPr lang="cs-CZ" sz="7400" baseline="-25000" dirty="0"/>
              <a:t>2</a:t>
            </a:r>
            <a:r>
              <a:rPr lang="cs-CZ" sz="7400" dirty="0"/>
              <a:t> </a:t>
            </a:r>
            <a:r>
              <a:rPr lang="cs-CZ" sz="7400" dirty="0" smtClean="0"/>
              <a:t>- tvoří  </a:t>
            </a:r>
            <a:r>
              <a:rPr lang="cs-CZ" sz="7400" dirty="0"/>
              <a:t>bílkoviny </a:t>
            </a:r>
            <a:r>
              <a:rPr lang="cs-CZ" sz="7400" dirty="0" smtClean="0"/>
              <a:t> ( stavební látky )</a:t>
            </a:r>
          </a:p>
          <a:p>
            <a:endParaRPr lang="cs-CZ" sz="7400" u="sng" dirty="0" smtClean="0"/>
          </a:p>
          <a:p>
            <a:pPr marL="0" indent="0">
              <a:buNone/>
            </a:pPr>
            <a:r>
              <a:rPr lang="cs-CZ" sz="9800" i="1" u="sng" dirty="0" smtClean="0"/>
              <a:t>složité</a:t>
            </a:r>
            <a:r>
              <a:rPr lang="cs-CZ" sz="9800" dirty="0" smtClean="0"/>
              <a:t> </a:t>
            </a:r>
          </a:p>
          <a:p>
            <a:pPr marL="0" indent="0">
              <a:buNone/>
            </a:pPr>
            <a:endParaRPr lang="cs-CZ" sz="5900" dirty="0" smtClean="0"/>
          </a:p>
          <a:p>
            <a:r>
              <a:rPr lang="cs-CZ" sz="7400" i="1" dirty="0" smtClean="0"/>
              <a:t>sacharidy</a:t>
            </a:r>
            <a:r>
              <a:rPr lang="cs-CZ" sz="7400" dirty="0" smtClean="0"/>
              <a:t> </a:t>
            </a:r>
            <a:r>
              <a:rPr lang="cs-CZ" sz="7400" dirty="0"/>
              <a:t>– zdroj energie, </a:t>
            </a:r>
            <a:r>
              <a:rPr lang="cs-CZ" sz="7400" dirty="0" smtClean="0"/>
              <a:t>fotosyntézou</a:t>
            </a:r>
            <a:endParaRPr lang="cs-CZ" sz="7400" dirty="0"/>
          </a:p>
          <a:p>
            <a:r>
              <a:rPr lang="cs-CZ" sz="7400" i="1" dirty="0" smtClean="0"/>
              <a:t>lipidy</a:t>
            </a:r>
            <a:r>
              <a:rPr lang="cs-CZ" sz="7400" dirty="0" smtClean="0"/>
              <a:t> – energie – složené fosfolipidy – buněčná blána</a:t>
            </a:r>
          </a:p>
          <a:p>
            <a:r>
              <a:rPr lang="cs-CZ" sz="7400" i="1" dirty="0" smtClean="0"/>
              <a:t>vitaminy, hormony</a:t>
            </a:r>
            <a:r>
              <a:rPr lang="cs-CZ" sz="7400" dirty="0" smtClean="0"/>
              <a:t> – fyziologické procesy</a:t>
            </a:r>
          </a:p>
          <a:p>
            <a:r>
              <a:rPr lang="cs-CZ" sz="7400" i="1" dirty="0" smtClean="0"/>
              <a:t>nukleové kyseliny</a:t>
            </a:r>
            <a:r>
              <a:rPr lang="cs-CZ" sz="7400" dirty="0" smtClean="0"/>
              <a:t> – rozmnožování, přenos informací</a:t>
            </a:r>
            <a:r>
              <a:rPr lang="cs-CZ" sz="7400" u="sng" dirty="0" smtClean="0"/>
              <a:t>                                                  </a:t>
            </a:r>
            <a:endParaRPr lang="cs-CZ" sz="7400" dirty="0"/>
          </a:p>
          <a:p>
            <a:endParaRPr lang="cs-CZ" sz="7400" dirty="0"/>
          </a:p>
          <a:p>
            <a:pPr marL="0" indent="0">
              <a:buNone/>
            </a:pPr>
            <a:r>
              <a:rPr lang="cs-CZ" sz="7400" dirty="0" smtClean="0"/>
              <a:t>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7400" dirty="0"/>
          </a:p>
          <a:p>
            <a:pPr marL="0" indent="0">
              <a:buNone/>
            </a:pPr>
            <a:r>
              <a:rPr lang="cs-CZ" dirty="0"/>
              <a:t>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243973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metabolismus</a:t>
            </a:r>
            <a:r>
              <a:rPr lang="cs-CZ" b="1" dirty="0" smtClean="0"/>
              <a:t> 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přeměna– složitých látek </a:t>
            </a:r>
          </a:p>
          <a:p>
            <a:pPr marL="0" indent="0">
              <a:buNone/>
            </a:pPr>
            <a:r>
              <a:rPr lang="cs-CZ" sz="2800" dirty="0" smtClean="0"/>
              <a:t>na jednoduché, které přechází </a:t>
            </a:r>
          </a:p>
          <a:p>
            <a:pPr marL="0" indent="0">
              <a:buNone/>
            </a:pPr>
            <a:r>
              <a:rPr lang="cs-CZ" sz="2800" dirty="0" smtClean="0"/>
              <a:t>portální </a:t>
            </a:r>
            <a:r>
              <a:rPr lang="cs-CZ" sz="2800" dirty="0"/>
              <a:t>krví k </a:t>
            </a:r>
            <a:r>
              <a:rPr lang="cs-CZ" sz="2800" dirty="0" smtClean="0"/>
              <a:t>jednotlivým</a:t>
            </a:r>
          </a:p>
          <a:p>
            <a:pPr marL="0" indent="0">
              <a:buNone/>
            </a:pPr>
            <a:r>
              <a:rPr lang="cs-CZ" sz="2800" dirty="0" smtClean="0"/>
              <a:t>orgánům</a:t>
            </a:r>
            <a:endParaRPr lang="cs-CZ" sz="2800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trávící soustava</a:t>
            </a:r>
            <a:endParaRPr lang="cs-CZ" sz="2000" dirty="0"/>
          </a:p>
          <a:p>
            <a:pPr marL="0" indent="0">
              <a:buNone/>
            </a:pPr>
            <a:r>
              <a:rPr lang="cs-CZ" sz="800" dirty="0"/>
              <a:t> Obr.č.2: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commons.wikimedia.org/wiki/File:Digestive_system_diagram_cs.svg</a:t>
            </a:r>
            <a:endParaRPr lang="cs-CZ" sz="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248042" cy="4365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4087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/>
              <a:t>dýchání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přeměna </a:t>
            </a:r>
            <a:r>
              <a:rPr lang="cs-CZ" sz="2400" dirty="0"/>
              <a:t>organických látek za přítomnosti 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commons.wikimedia.org/wiki/File:Respiratory_system_complete_en.svg</a:t>
            </a:r>
            <a:endParaRPr lang="cs-CZ" sz="800" dirty="0" smtClean="0"/>
          </a:p>
          <a:p>
            <a:pPr marL="0" indent="0">
              <a:buNone/>
            </a:pPr>
            <a:r>
              <a:rPr lang="cs-CZ" dirty="0"/>
              <a:t> </a:t>
            </a:r>
            <a:endParaRPr lang="cs-CZ" sz="800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2105025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9217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aerobní </a:t>
            </a:r>
            <a:r>
              <a:rPr lang="cs-CZ" dirty="0"/>
              <a:t>za přítomnosti vzdušného kyslíku</a:t>
            </a:r>
          </a:p>
          <a:p>
            <a:r>
              <a:rPr lang="cs-CZ" dirty="0" smtClean="0"/>
              <a:t>anaerobní </a:t>
            </a:r>
            <a:r>
              <a:rPr lang="cs-CZ" dirty="0"/>
              <a:t>bez přítomnosti vzdušného kyslíku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Probíhá v cytoplazmě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764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anaerobní glykolýza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/>
              <a:t>působením enzymů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sz="2800" dirty="0" smtClean="0"/>
              <a:t>rozklad cukrů  </a:t>
            </a:r>
            <a:r>
              <a:rPr lang="cs-CZ" sz="2800" dirty="0"/>
              <a:t>-  2  molekuly kyseliny </a:t>
            </a:r>
            <a:r>
              <a:rPr lang="cs-CZ" sz="2800" dirty="0" err="1"/>
              <a:t>pyrohroznové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/>
              <a:t>C</a:t>
            </a:r>
            <a:r>
              <a:rPr lang="cs-CZ" sz="2800" baseline="-25000" dirty="0"/>
              <a:t>6</a:t>
            </a:r>
            <a:r>
              <a:rPr lang="cs-CZ" sz="2800" dirty="0"/>
              <a:t>H</a:t>
            </a:r>
            <a:r>
              <a:rPr lang="cs-CZ" sz="2800" baseline="-25000" dirty="0"/>
              <a:t>12</a:t>
            </a:r>
            <a:r>
              <a:rPr lang="cs-CZ" sz="2800" dirty="0"/>
              <a:t>O</a:t>
            </a:r>
            <a:r>
              <a:rPr lang="cs-CZ" sz="2800" baseline="-25000" dirty="0"/>
              <a:t>6</a:t>
            </a:r>
            <a:r>
              <a:rPr lang="cs-CZ" sz="2800" dirty="0"/>
              <a:t>      →    2 CH</a:t>
            </a:r>
            <a:r>
              <a:rPr lang="cs-CZ" sz="2800" baseline="-25000" dirty="0"/>
              <a:t>3</a:t>
            </a:r>
            <a:r>
              <a:rPr lang="cs-CZ" sz="2800" dirty="0"/>
              <a:t>COCOOH   +  2H</a:t>
            </a:r>
            <a:r>
              <a:rPr lang="cs-CZ" sz="2800" baseline="-25000" dirty="0"/>
              <a:t>2</a:t>
            </a:r>
            <a:r>
              <a:rPr lang="cs-CZ" sz="2800" dirty="0"/>
              <a:t>   + energie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9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Krebsův cyklus</a:t>
            </a:r>
            <a:r>
              <a:rPr lang="cs-CZ" b="1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cyklus kyseliny citronové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v řadě postupných do kruhu uspořádaných reakcí se uvolňuje CO</a:t>
            </a:r>
            <a:r>
              <a:rPr lang="cs-CZ" baseline="-25000" dirty="0"/>
              <a:t>2</a:t>
            </a:r>
            <a:r>
              <a:rPr lang="cs-CZ" dirty="0"/>
              <a:t>  +  H</a:t>
            </a:r>
            <a:r>
              <a:rPr lang="cs-CZ" baseline="-25000" dirty="0"/>
              <a:t>2</a:t>
            </a:r>
            <a:r>
              <a:rPr lang="cs-CZ" dirty="0"/>
              <a:t>   vodík se váže na enzymové přenašeče a nakonec se naváže se vzdušným kyslíkem a vzniká 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987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Úkoly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biogenní prvky</a:t>
            </a:r>
          </a:p>
          <a:p>
            <a:r>
              <a:rPr lang="cs-CZ" dirty="0" smtClean="0"/>
              <a:t>Jaký je význam sacharidů a jak </a:t>
            </a:r>
            <a:r>
              <a:rPr lang="cs-CZ" dirty="0" smtClean="0"/>
              <a:t>vznikají?</a:t>
            </a:r>
            <a:endParaRPr lang="cs-CZ" dirty="0" smtClean="0"/>
          </a:p>
          <a:p>
            <a:r>
              <a:rPr lang="cs-CZ" dirty="0" smtClean="0"/>
              <a:t>Které látky se podílí na fyziologických </a:t>
            </a:r>
            <a:r>
              <a:rPr lang="cs-CZ" dirty="0" smtClean="0"/>
              <a:t>procesech?</a:t>
            </a:r>
            <a:endParaRPr lang="cs-CZ" dirty="0" smtClean="0"/>
          </a:p>
          <a:p>
            <a:r>
              <a:rPr lang="cs-CZ" dirty="0" smtClean="0"/>
              <a:t>Zapište dýchání chemickou rovnicí</a:t>
            </a:r>
          </a:p>
          <a:p>
            <a:r>
              <a:rPr lang="cs-CZ" dirty="0" smtClean="0"/>
              <a:t>Vysvětli anaerobní glykolýzu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807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zdroje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374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Reakce v živých organismech </vt:lpstr>
      <vt:lpstr> Buňka </vt:lpstr>
      <vt:lpstr>Biogenní prvky</vt:lpstr>
      <vt:lpstr>anorganické sloučeniny</vt:lpstr>
      <vt:lpstr>organické sloučeniny</vt:lpstr>
      <vt:lpstr> metabolismus  </vt:lpstr>
      <vt:lpstr> dýchání </vt:lpstr>
      <vt:lpstr>Snímek 9</vt:lpstr>
      <vt:lpstr>anaerobní glykolýza </vt:lpstr>
      <vt:lpstr>Krebsův cyklus 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Dum</cp:lastModifiedBy>
  <cp:revision>36</cp:revision>
  <dcterms:created xsi:type="dcterms:W3CDTF">2012-09-02T11:52:26Z</dcterms:created>
  <dcterms:modified xsi:type="dcterms:W3CDTF">2014-06-14T08:45:35Z</dcterms:modified>
</cp:coreProperties>
</file>