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9" r:id="rId5"/>
    <p:sldId id="260" r:id="rId6"/>
    <p:sldId id="262" r:id="rId7"/>
    <p:sldId id="263" r:id="rId8"/>
    <p:sldId id="264" r:id="rId9"/>
    <p:sldId id="266" r:id="rId10"/>
    <p:sldId id="269" r:id="rId11"/>
    <p:sldId id="267" r:id="rId12"/>
    <p:sldId id="268" r:id="rId13"/>
    <p:sldId id="27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758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67655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661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09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0717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09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99189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913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9239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912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505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C1EB75-6D46-49A1-BD58-F0579B1900D0}" type="datetimeFigureOut">
              <a:rPr lang="cs-CZ" smtClean="0"/>
              <a:pPr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54F71E-45E8-4961-824B-FAA9266B15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4669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ommons.wikimedia.org/wiki/File:Malt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hyperlink" Target="http://commons.wikimedia.org/wiki/File:Zuckerr%C3%BCbe.jpg" TargetMode="External"/><Relationship Id="rId7" Type="http://schemas.openxmlformats.org/officeDocument/2006/relationships/image" Target="../media/image5.png"/><Relationship Id="rId2" Type="http://schemas.openxmlformats.org/officeDocument/2006/relationships/hyperlink" Target="http://cs.wikipedia.org/wiki/Soubor:Zuckerr%C3%BCbenber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hyperlink" Target="http://commons.wikimedia.org/wiki/File:Zuckerr%C3%BCbenberg.jpg" TargetMode="External"/><Relationship Id="rId4" Type="http://schemas.openxmlformats.org/officeDocument/2006/relationships/hyperlink" Target="http://commons.wikimedia.org/wiki/File:SugarBeet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lorence_sugar_cane_mill.jpg" TargetMode="External"/><Relationship Id="rId2" Type="http://schemas.openxmlformats.org/officeDocument/2006/relationships/hyperlink" Target="http://commons.wikimedia.org/wiki/File:Saccharum_officinarum_flowers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e-sugar.jpg" TargetMode="External"/><Relationship Id="rId2" Type="http://schemas.openxmlformats.org/officeDocument/2006/relationships/hyperlink" Target="http://commons.wikimedia.org/wiki/File:Cuboid_suga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://commons.wikimedia.org/wiki/File:Caramel-3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commons.wikimedia.org/wiki/File:Mleko.jpg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80824"/>
            <a:ext cx="5394960" cy="12039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4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9091299"/>
              </p:ext>
            </p:extLst>
          </p:nvPr>
        </p:nvGraphicFramePr>
        <p:xfrm>
          <a:off x="539552" y="1927027"/>
          <a:ext cx="812995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6307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CHE.0303.2E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Biochemie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Disacharidy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žáky s nejvýznamnějšími  disacharidy jejich významem, vlastnostmi a využitím v praxi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Oligosacharidy,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sacharosa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maltosa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laktosa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glukosa,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fruktosa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galaktosa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enzym, amylasa, cukrová řepa, cukrová třtina,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katamel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kulér, syřidlo, kyselina mléčná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14.10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2012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/>
              <a:t>CHEMIE -  </a:t>
            </a:r>
            <a:r>
              <a:rPr lang="cs-CZ" sz="2400" b="1" smtClean="0"/>
              <a:t>Disacharidy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66222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Disacharidy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704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do skupiny oligosacharidů</a:t>
            </a:r>
          </a:p>
          <a:p>
            <a:r>
              <a:rPr lang="cs-CZ" dirty="0" smtClean="0"/>
              <a:t>tvoří je dvě molekuly monosacharidů</a:t>
            </a:r>
          </a:p>
          <a:p>
            <a:r>
              <a:rPr lang="cs-CZ" dirty="0" smtClean="0"/>
              <a:t>mají sumární vzorec </a:t>
            </a:r>
            <a:r>
              <a:rPr lang="cs-CZ" dirty="0"/>
              <a:t>C</a:t>
            </a:r>
            <a:r>
              <a:rPr lang="cs-CZ" baseline="-25000" dirty="0"/>
              <a:t>12</a:t>
            </a:r>
            <a:r>
              <a:rPr lang="cs-CZ" dirty="0"/>
              <a:t>H</a:t>
            </a:r>
            <a:r>
              <a:rPr lang="cs-CZ" baseline="-25000" dirty="0"/>
              <a:t>22</a:t>
            </a:r>
            <a:r>
              <a:rPr lang="cs-CZ" dirty="0"/>
              <a:t>O</a:t>
            </a:r>
            <a:r>
              <a:rPr lang="cs-CZ" baseline="-25000" dirty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5966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Maltosa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cukr sladový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dirty="0" smtClean="0"/>
              <a:t>tvoří je dvě molekuly glukosy</a:t>
            </a:r>
          </a:p>
          <a:p>
            <a:r>
              <a:rPr lang="cs-CZ" dirty="0" smtClean="0"/>
              <a:t>je obsažena ve sladu – naklíčený ječmen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sz="900" dirty="0" smtClean="0"/>
              <a:t>Obr.č.1: </a:t>
            </a:r>
            <a:r>
              <a:rPr lang="cs-CZ" sz="900">
                <a:hlinkClick r:id="rId2"/>
              </a:rPr>
              <a:t>http://</a:t>
            </a:r>
            <a:r>
              <a:rPr lang="cs-CZ" sz="900" smtClean="0">
                <a:hlinkClick r:id="rId2"/>
              </a:rPr>
              <a:t>commons.wikimedia.org/wiki/File:Malt.JPG</a:t>
            </a:r>
            <a:r>
              <a:rPr lang="cs-CZ" sz="900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306206" y="2349393"/>
            <a:ext cx="2427131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7183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maltosa</a:t>
            </a:r>
            <a:r>
              <a:rPr lang="cs-CZ" dirty="0" smtClean="0"/>
              <a:t> vzniká rozkladem škrobu při klíčení, působením enzymů obsažených v klíčku</a:t>
            </a:r>
          </a:p>
          <a:p>
            <a:r>
              <a:rPr lang="cs-CZ" dirty="0" smtClean="0"/>
              <a:t>je také produktem rozkladu </a:t>
            </a:r>
            <a:r>
              <a:rPr lang="cs-CZ" dirty="0"/>
              <a:t>škrobu </a:t>
            </a:r>
            <a:r>
              <a:rPr lang="cs-CZ" dirty="0" smtClean="0"/>
              <a:t>enzymem amylázou při </a:t>
            </a:r>
            <a:r>
              <a:rPr lang="cs-CZ" dirty="0"/>
              <a:t>trávení potravy </a:t>
            </a:r>
            <a:r>
              <a:rPr lang="cs-CZ" dirty="0" smtClean="0"/>
              <a:t>v ústech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936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maltosa</a:t>
            </a:r>
            <a:r>
              <a:rPr lang="cs-CZ" dirty="0"/>
              <a:t> dobře kvasí, je sladká, má charakteristickou chuť </a:t>
            </a:r>
          </a:p>
          <a:p>
            <a:r>
              <a:rPr lang="cs-CZ" dirty="0" err="1"/>
              <a:t>maltosa</a:t>
            </a:r>
            <a:r>
              <a:rPr lang="cs-CZ" dirty="0"/>
              <a:t> se </a:t>
            </a:r>
            <a:r>
              <a:rPr lang="cs-CZ" dirty="0" smtClean="0"/>
              <a:t>proto používá </a:t>
            </a:r>
            <a:r>
              <a:rPr lang="cs-CZ" dirty="0"/>
              <a:t>při výrobě piva – obsah </a:t>
            </a:r>
            <a:r>
              <a:rPr lang="cs-CZ" dirty="0" err="1"/>
              <a:t>maltosy</a:t>
            </a:r>
            <a:r>
              <a:rPr lang="cs-CZ" dirty="0"/>
              <a:t> v pivu udává jeho stupňovitost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9350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sacharosa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cukr řepný</a:t>
            </a:r>
          </a:p>
          <a:p>
            <a:r>
              <a:rPr lang="cs-CZ" dirty="0"/>
              <a:t>t</a:t>
            </a:r>
            <a:r>
              <a:rPr lang="cs-CZ" dirty="0" smtClean="0"/>
              <a:t>voří ji glukosa a </a:t>
            </a:r>
            <a:r>
              <a:rPr lang="cs-CZ" dirty="0" err="1"/>
              <a:t>fruktosa</a:t>
            </a:r>
            <a:endParaRPr lang="cs-CZ" dirty="0"/>
          </a:p>
          <a:p>
            <a:r>
              <a:rPr lang="cs-CZ" dirty="0" smtClean="0"/>
              <a:t>vyrábí se z cukrové řepy (kořeny)</a:t>
            </a:r>
            <a:r>
              <a:rPr lang="cs-CZ" dirty="0"/>
              <a:t> 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>
                <a:hlinkClick r:id="rId2"/>
              </a:rPr>
              <a:t> </a:t>
            </a:r>
            <a:endParaRPr lang="cs-CZ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Obr.č.2: </a:t>
            </a:r>
            <a:r>
              <a:rPr lang="cs-CZ" sz="800" u="sng" dirty="0">
                <a:hlinkClick r:id="rId3"/>
              </a:rPr>
              <a:t>http://</a:t>
            </a:r>
            <a:r>
              <a:rPr lang="cs-CZ" sz="800" u="sng" dirty="0" smtClean="0">
                <a:hlinkClick r:id="rId3"/>
              </a:rPr>
              <a:t>commons.wikimedia.org/wiki/File:Zuckerr%C3%BCbe.jpg</a:t>
            </a:r>
            <a:r>
              <a:rPr lang="cs-CZ" sz="800" u="sng" dirty="0" smtClean="0"/>
              <a:t> </a:t>
            </a:r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Obr.č.3: </a:t>
            </a:r>
            <a:r>
              <a:rPr lang="cs-CZ" sz="800" u="sng" dirty="0">
                <a:hlinkClick r:id="rId4"/>
              </a:rPr>
              <a:t>http://</a:t>
            </a:r>
            <a:r>
              <a:rPr lang="cs-CZ" sz="800" u="sng" dirty="0" smtClean="0">
                <a:hlinkClick r:id="rId4"/>
              </a:rPr>
              <a:t>commons.wikimedia.org/wiki/File:SugarBeet.jpg</a:t>
            </a:r>
            <a:r>
              <a:rPr lang="cs-CZ" sz="800" u="sng" dirty="0" smtClean="0"/>
              <a:t> </a:t>
            </a: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Obr.č.4: </a:t>
            </a:r>
            <a:r>
              <a:rPr lang="cs-CZ" sz="800" u="sng" dirty="0">
                <a:hlinkClick r:id="rId5"/>
              </a:rPr>
              <a:t>http://</a:t>
            </a:r>
            <a:r>
              <a:rPr lang="cs-CZ" sz="800" u="sng" dirty="0" smtClean="0">
                <a:hlinkClick r:id="rId5"/>
              </a:rPr>
              <a:t>commons.wikimedia.org/wiki/File:Zuckerr%C3%BCbenberg.jpg</a:t>
            </a:r>
            <a:r>
              <a:rPr lang="cs-CZ" sz="800" u="sng" dirty="0" smtClean="0"/>
              <a:t> 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1296144" cy="18171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573015"/>
            <a:ext cx="1187922" cy="181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1206" y="3765187"/>
            <a:ext cx="3203082" cy="1464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374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dirty="0" smtClean="0"/>
              <a:t>vyrábí se také z cukrové třtiny </a:t>
            </a:r>
            <a:r>
              <a:rPr lang="cs-CZ" dirty="0"/>
              <a:t>(</a:t>
            </a:r>
            <a:r>
              <a:rPr lang="cs-CZ" dirty="0" smtClean="0"/>
              <a:t>stébla)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900" dirty="0" smtClean="0"/>
              <a:t>       </a:t>
            </a:r>
          </a:p>
          <a:p>
            <a:pPr marL="0" indent="0">
              <a:buNone/>
            </a:pPr>
            <a:endParaRPr lang="cs-CZ" sz="900" dirty="0"/>
          </a:p>
          <a:p>
            <a:pPr marL="0" indent="0">
              <a:buNone/>
            </a:pPr>
            <a:endParaRPr lang="cs-CZ" sz="9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 smtClean="0"/>
              <a:t>            </a:t>
            </a:r>
            <a:r>
              <a:rPr lang="cs-CZ" sz="900" dirty="0" smtClean="0"/>
              <a:t>Obr.č.5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commons.wikimedia.org/wiki/File:Saccharum_officinarum_flowers.JPG</a:t>
            </a:r>
            <a:r>
              <a:rPr lang="cs-CZ" sz="900" dirty="0" smtClean="0"/>
              <a:t> </a:t>
            </a:r>
          </a:p>
          <a:p>
            <a:pPr marL="0" indent="0">
              <a:buNone/>
            </a:pPr>
            <a:r>
              <a:rPr lang="cs-CZ" sz="900" dirty="0" smtClean="0"/>
              <a:t>                                                                                     Obr.č.6</a:t>
            </a:r>
            <a:r>
              <a:rPr lang="cs-CZ" sz="900" dirty="0"/>
              <a:t>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commons.wikimedia.org/wiki/File:Florence_sugar_cane_mill.jpg</a:t>
            </a:r>
            <a:r>
              <a:rPr lang="cs-CZ" sz="900" dirty="0" smtClean="0"/>
              <a:t> </a:t>
            </a:r>
            <a:endParaRPr lang="cs-CZ" sz="9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304" y="2276873"/>
            <a:ext cx="200585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244" y="2276873"/>
            <a:ext cx="4680520" cy="30243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2625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c</a:t>
            </a:r>
            <a:r>
              <a:rPr lang="cs-CZ" dirty="0" smtClean="0"/>
              <a:t>ukr řepný – kostky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Obr. č.7: </a:t>
            </a:r>
            <a:r>
              <a:rPr lang="cs-CZ" sz="800" u="sng" dirty="0">
                <a:hlinkClick r:id="rId2"/>
              </a:rPr>
              <a:t>http://</a:t>
            </a:r>
            <a:r>
              <a:rPr lang="cs-CZ" sz="800" u="sng" dirty="0" smtClean="0">
                <a:hlinkClick r:id="rId2"/>
              </a:rPr>
              <a:t>commons.wikimedia.org/wiki/File:Cuboid_sugar.jpg</a:t>
            </a:r>
            <a:r>
              <a:rPr lang="cs-CZ" sz="800" u="sng" dirty="0" smtClean="0"/>
              <a:t> </a:t>
            </a:r>
            <a:endParaRPr lang="cs-CZ" sz="800" dirty="0"/>
          </a:p>
          <a:p>
            <a:r>
              <a:rPr lang="cs-CZ" dirty="0" smtClean="0"/>
              <a:t>cukr třtinový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</a:t>
            </a:r>
            <a:r>
              <a:rPr lang="cs-CZ" sz="800" dirty="0"/>
              <a:t>Obr.č.8</a:t>
            </a:r>
            <a:r>
              <a:rPr lang="cs-CZ" sz="800" dirty="0" smtClean="0"/>
              <a:t>: </a:t>
            </a:r>
            <a:r>
              <a:rPr lang="cs-CZ" sz="800" dirty="0" smtClean="0">
                <a:hlinkClick r:id="rId3"/>
              </a:rPr>
              <a:t>http</a:t>
            </a:r>
            <a:r>
              <a:rPr lang="cs-CZ" sz="800" dirty="0">
                <a:hlinkClick r:id="rId3"/>
              </a:rPr>
              <a:t>://</a:t>
            </a:r>
            <a:r>
              <a:rPr lang="cs-CZ" sz="800" dirty="0" smtClean="0">
                <a:hlinkClick r:id="rId3"/>
              </a:rPr>
              <a:t>commons.wikimedia.org/wiki/File:Cane-sugar.jpg</a:t>
            </a:r>
            <a:r>
              <a:rPr lang="cs-CZ" sz="800" dirty="0"/>
              <a:t>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2097087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38613"/>
            <a:ext cx="20955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3160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bílá krystalická látka, </a:t>
            </a:r>
            <a:r>
              <a:rPr lang="cs-CZ" dirty="0"/>
              <a:t>dobře </a:t>
            </a:r>
            <a:r>
              <a:rPr lang="cs-CZ" dirty="0" smtClean="0"/>
              <a:t>rozpustná ve vodě</a:t>
            </a:r>
          </a:p>
          <a:p>
            <a:r>
              <a:rPr lang="cs-CZ" dirty="0" smtClean="0"/>
              <a:t>používá se jako potravinářské sladidlo</a:t>
            </a:r>
            <a:endParaRPr lang="cs-CZ" dirty="0"/>
          </a:p>
          <a:p>
            <a:r>
              <a:rPr lang="cs-CZ" dirty="0" smtClean="0"/>
              <a:t>zahřátím na vysokou teplotu karamelizuje</a:t>
            </a:r>
          </a:p>
          <a:p>
            <a:r>
              <a:rPr lang="cs-CZ" dirty="0" smtClean="0"/>
              <a:t>karamel- polevy, krémy, náplně, zmrzlina….</a:t>
            </a:r>
          </a:p>
          <a:p>
            <a:r>
              <a:rPr lang="cs-CZ" dirty="0" smtClean="0"/>
              <a:t>karamel - potravinářské barvivo – kulér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</a:t>
            </a:r>
          </a:p>
          <a:p>
            <a:pPr marL="0" indent="0">
              <a:buNone/>
            </a:pPr>
            <a:r>
              <a:rPr lang="cs-CZ" sz="800" dirty="0"/>
              <a:t> </a:t>
            </a:r>
            <a:r>
              <a:rPr lang="cs-CZ" sz="800" dirty="0" smtClean="0"/>
              <a:t>                </a:t>
            </a:r>
            <a:r>
              <a:rPr lang="cs-CZ" sz="900" dirty="0" smtClean="0"/>
              <a:t>Obr.č.9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commons.wikimedia.org/wiki/File:Caramel-3.jpg</a:t>
            </a:r>
            <a:r>
              <a:rPr lang="cs-CZ" sz="900" dirty="0" smtClean="0"/>
              <a:t> </a:t>
            </a:r>
            <a:endParaRPr lang="cs-CZ" sz="9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77072"/>
            <a:ext cx="2095500" cy="1685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171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err="1" smtClean="0"/>
              <a:t>laktosa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cukr mléčný </a:t>
            </a:r>
            <a:endParaRPr lang="cs-CZ" dirty="0" smtClean="0"/>
          </a:p>
          <a:p>
            <a:r>
              <a:rPr lang="cs-CZ" dirty="0" smtClean="0"/>
              <a:t>tvoří ji </a:t>
            </a:r>
            <a:r>
              <a:rPr lang="cs-CZ" dirty="0"/>
              <a:t>glukosa + </a:t>
            </a:r>
            <a:r>
              <a:rPr lang="cs-CZ" dirty="0" err="1"/>
              <a:t>galaktosa</a:t>
            </a:r>
            <a:endParaRPr lang="cs-CZ" dirty="0"/>
          </a:p>
          <a:p>
            <a:r>
              <a:rPr lang="cs-CZ" dirty="0" smtClean="0"/>
              <a:t>obsažena</a:t>
            </a:r>
            <a:r>
              <a:rPr lang="cs-CZ" dirty="0"/>
              <a:t> mléce </a:t>
            </a:r>
            <a:r>
              <a:rPr lang="cs-CZ" dirty="0" smtClean="0"/>
              <a:t>savců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/>
              <a:t>                                                                                                                                                                                                                                  Obr.č.10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commons.wikimedia.org/wiki/File:Mleko.jpg</a:t>
            </a:r>
            <a:r>
              <a:rPr lang="cs-CZ" sz="800" dirty="0" smtClean="0"/>
              <a:t> </a:t>
            </a:r>
            <a:endParaRPr lang="cs-CZ" sz="8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628800"/>
            <a:ext cx="3014646" cy="4014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5795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vyrábí </a:t>
            </a:r>
            <a:r>
              <a:rPr lang="cs-CZ" dirty="0"/>
              <a:t>se ze syrovátky (vzniká sražením mléka syřidlem-</a:t>
            </a:r>
            <a:r>
              <a:rPr lang="cs-CZ" dirty="0" err="1"/>
              <a:t>chymosim</a:t>
            </a:r>
            <a:r>
              <a:rPr lang="cs-CZ" dirty="0"/>
              <a:t>- </a:t>
            </a:r>
            <a:r>
              <a:rPr lang="cs-CZ" dirty="0" smtClean="0"/>
              <a:t>enzym </a:t>
            </a:r>
            <a:r>
              <a:rPr lang="cs-CZ" dirty="0"/>
              <a:t>v žaludku sajících telat)</a:t>
            </a:r>
          </a:p>
          <a:p>
            <a:r>
              <a:rPr lang="cs-CZ" dirty="0" smtClean="0"/>
              <a:t>bílá </a:t>
            </a:r>
            <a:r>
              <a:rPr lang="cs-CZ" dirty="0"/>
              <a:t>krystalická látka,</a:t>
            </a:r>
            <a:r>
              <a:rPr lang="cs-CZ" dirty="0" smtClean="0"/>
              <a:t>                  </a:t>
            </a:r>
            <a:endParaRPr lang="cs-CZ" dirty="0"/>
          </a:p>
          <a:p>
            <a:r>
              <a:rPr lang="cs-CZ" dirty="0" smtClean="0"/>
              <a:t>není </a:t>
            </a:r>
            <a:r>
              <a:rPr lang="cs-CZ" dirty="0"/>
              <a:t>sladká, je velmi výživná</a:t>
            </a:r>
          </a:p>
          <a:p>
            <a:r>
              <a:rPr lang="cs-CZ" dirty="0" smtClean="0"/>
              <a:t>kvašením (baktérie) </a:t>
            </a:r>
            <a:r>
              <a:rPr lang="cs-CZ" dirty="0"/>
              <a:t>– kyselina </a:t>
            </a:r>
            <a:r>
              <a:rPr lang="cs-CZ" dirty="0" smtClean="0"/>
              <a:t>mléčná – výroba mléčných výrobků – srážení bílkovin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325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Který disacharid je tvořen glukosou a </a:t>
            </a:r>
            <a:r>
              <a:rPr lang="cs-CZ" dirty="0" err="1" smtClean="0"/>
              <a:t>fruktosou</a:t>
            </a:r>
            <a:r>
              <a:rPr lang="cs-CZ" dirty="0" smtClean="0"/>
              <a:t>?</a:t>
            </a:r>
          </a:p>
          <a:p>
            <a:r>
              <a:rPr lang="cs-CZ" dirty="0" smtClean="0"/>
              <a:t>Co je to kulér?</a:t>
            </a:r>
          </a:p>
          <a:p>
            <a:r>
              <a:rPr lang="cs-CZ" dirty="0" smtClean="0"/>
              <a:t>Proč se </a:t>
            </a:r>
            <a:r>
              <a:rPr lang="cs-CZ" dirty="0" err="1" smtClean="0"/>
              <a:t>maltosa</a:t>
            </a:r>
            <a:r>
              <a:rPr lang="cs-CZ" dirty="0" smtClean="0"/>
              <a:t> používá při výrobě piva?</a:t>
            </a:r>
          </a:p>
          <a:p>
            <a:r>
              <a:rPr lang="cs-CZ" dirty="0" smtClean="0"/>
              <a:t>Kdy a jak vzniká </a:t>
            </a:r>
            <a:r>
              <a:rPr lang="cs-CZ" dirty="0" err="1" smtClean="0"/>
              <a:t>maltosa</a:t>
            </a:r>
            <a:r>
              <a:rPr lang="cs-CZ" dirty="0" smtClean="0"/>
              <a:t> v obilném zrnu ?</a:t>
            </a:r>
          </a:p>
          <a:p>
            <a:r>
              <a:rPr lang="cs-CZ" dirty="0" smtClean="0"/>
              <a:t>Popiš využití </a:t>
            </a:r>
            <a:r>
              <a:rPr lang="cs-CZ" dirty="0" err="1" smtClean="0"/>
              <a:t>laktosy</a:t>
            </a:r>
            <a:r>
              <a:rPr lang="cs-CZ" smtClean="0"/>
              <a:t>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0910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Wikipedie</a:t>
            </a:r>
            <a:endParaRPr lang="cs-CZ" dirty="0" smtClean="0"/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Commons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Doc. RNDr. Jan Čipera, CSc., RNDr. Jaroslav Blažek, RNDr. </a:t>
            </a:r>
            <a:r>
              <a:rPr lang="cs-CZ" smtClean="0"/>
              <a:t>Pavel Beneš, CSc.: Chemie A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375</Words>
  <Application>Microsoft Office PowerPoint</Application>
  <PresentationFormat>Předvádění na obrazovce (4:3)</PresentationFormat>
  <Paragraphs>131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9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Disacharidy</vt:lpstr>
      <vt:lpstr>Prezentace aplikace PowerPoint</vt:lpstr>
      <vt:lpstr>Maltosa </vt:lpstr>
      <vt:lpstr>Prezentace aplikace PowerPoint</vt:lpstr>
      <vt:lpstr>Prezentace aplikace PowerPoint</vt:lpstr>
      <vt:lpstr>sacharosa</vt:lpstr>
      <vt:lpstr>Prezentace aplikace PowerPoint</vt:lpstr>
      <vt:lpstr>Prezentace aplikace PowerPoint</vt:lpstr>
      <vt:lpstr>Prezentace aplikace PowerPoint</vt:lpstr>
      <vt:lpstr>laktosa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Disacharidy</dc:title>
  <dc:creator>Hajný</dc:creator>
  <cp:lastModifiedBy>Zdeněk Laski</cp:lastModifiedBy>
  <cp:revision>50</cp:revision>
  <dcterms:created xsi:type="dcterms:W3CDTF">2012-10-13T16:41:59Z</dcterms:created>
  <dcterms:modified xsi:type="dcterms:W3CDTF">2014-06-05T08:43:54Z</dcterms:modified>
</cp:coreProperties>
</file>