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49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11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299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7409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764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36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042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84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28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056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66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A16AC-780B-453D-BB22-710C78C63E26}" type="datetimeFigureOut">
              <a:rPr lang="cs-CZ" smtClean="0"/>
              <a:pPr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14469-0885-4D89-B051-7EAA32F76F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587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Wheat_starch_granules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Wheat_close-up.JPG" TargetMode="External"/><Relationship Id="rId2" Type="http://schemas.openxmlformats.org/officeDocument/2006/relationships/hyperlink" Target="http://commons.wikimedia.org/wiki/File:Potato_plan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ichorium_intybus_cikoria.jpg" TargetMode="External"/><Relationship Id="rId2" Type="http://schemas.openxmlformats.org/officeDocument/2006/relationships/hyperlink" Target="http://commons.wikimedia.org/wiki/File:Taraxacum_officinale_-_K%C3%B6hler%E2%80%93s_Medizinal-Pflanzen-13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8220094.JPG" TargetMode="External"/><Relationship Id="rId2" Type="http://schemas.openxmlformats.org/officeDocument/2006/relationships/hyperlink" Target="http://commons.wikimedia.org/wiki/File:Gewaschene-Topinambur-Knolle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ield_with_onions.jpg" TargetMode="External"/><Relationship Id="rId2" Type="http://schemas.openxmlformats.org/officeDocument/2006/relationships/hyperlink" Target="http://commons.wikimedia.org/wiki/File:Allium_sativum_Woodwill_179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commons.wikimedia.org/wiki/File:Agar_Plate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evilleorangemarmalade.jpg" TargetMode="External"/><Relationship Id="rId2" Type="http://schemas.openxmlformats.org/officeDocument/2006/relationships/hyperlink" Target="http://commons.wikimedia.org/wiki/File:Jam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03082"/>
            <a:ext cx="5394960" cy="120396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27410"/>
            <a:ext cx="9138606" cy="720080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048848"/>
              </p:ext>
            </p:extLst>
          </p:nvPr>
        </p:nvGraphicFramePr>
        <p:xfrm>
          <a:off x="474492" y="1927027"/>
          <a:ext cx="8195016" cy="38370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smtClean="0">
                          <a:solidFill>
                            <a:schemeClr val="dk1"/>
                          </a:solidFill>
                          <a:effectLst/>
                          <a:latin typeface="Arial CE" pitchFamily="34" charset="0"/>
                          <a:ea typeface="+mn-ea"/>
                          <a:cs typeface="Arial CE" pitchFamily="34" charset="0"/>
                        </a:rPr>
                        <a:t>CZ.1.07/1.5.00/34.0911</a:t>
                      </a:r>
                      <a:endParaRPr lang="cs-CZ" sz="900" smtClean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Ing.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Libuše Hajná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CHE.0304.2E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Biochemie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Polysacharidy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žáky s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nejvýznamnějšími  polysacharidy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jejich významem, vlastnostmi a využitím v praxi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Škrob, glykogen, inulin, agar-agar,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celuloza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pektiny, glukosa,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fruktosa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hydrolýza,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amylosa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amylopektin, peristaltika,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14.10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314802" y="1484784"/>
            <a:ext cx="4514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CHEMIE -  </a:t>
            </a:r>
            <a:r>
              <a:rPr lang="cs-CZ" sz="2400" b="1" dirty="0" smtClean="0"/>
              <a:t>Polysacharidy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7617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Polysacharidy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297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makromolekulární látky</a:t>
            </a:r>
          </a:p>
          <a:p>
            <a:r>
              <a:rPr lang="cs-CZ" dirty="0" smtClean="0"/>
              <a:t>mají vzorec (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10</a:t>
            </a:r>
            <a:r>
              <a:rPr lang="cs-CZ" dirty="0" smtClean="0"/>
              <a:t>O</a:t>
            </a:r>
            <a:r>
              <a:rPr lang="cs-CZ" baseline="-25000" dirty="0" smtClean="0"/>
              <a:t>5</a:t>
            </a:r>
            <a:r>
              <a:rPr lang="cs-CZ" dirty="0" smtClean="0"/>
              <a:t>)n</a:t>
            </a:r>
          </a:p>
          <a:p>
            <a:r>
              <a:rPr lang="cs-CZ" dirty="0" smtClean="0"/>
              <a:t>hydrolýzou </a:t>
            </a:r>
            <a:r>
              <a:rPr lang="cs-CZ" dirty="0"/>
              <a:t>-   směs oligosacharidů   -   monosacharidy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364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Rozdělení polysacharidů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zásobní </a:t>
            </a:r>
            <a:r>
              <a:rPr lang="cs-CZ" dirty="0" smtClean="0"/>
              <a:t>(</a:t>
            </a:r>
            <a:r>
              <a:rPr lang="cs-CZ" dirty="0"/>
              <a:t>jsou zdrojem </a:t>
            </a:r>
            <a:r>
              <a:rPr lang="cs-CZ" dirty="0" smtClean="0"/>
              <a:t>energie): </a:t>
            </a:r>
          </a:p>
          <a:p>
            <a:pPr marL="0" indent="0">
              <a:buNone/>
            </a:pPr>
            <a:r>
              <a:rPr lang="cs-CZ" dirty="0" smtClean="0"/>
              <a:t>             škrob</a:t>
            </a:r>
            <a:r>
              <a:rPr lang="cs-CZ" dirty="0"/>
              <a:t>, glykogen, </a:t>
            </a:r>
            <a:r>
              <a:rPr lang="cs-CZ" dirty="0" smtClean="0"/>
              <a:t>inulin</a:t>
            </a:r>
            <a:r>
              <a:rPr lang="cs-CZ" dirty="0"/>
              <a:t>, agar-agar</a:t>
            </a:r>
          </a:p>
          <a:p>
            <a:r>
              <a:rPr lang="cs-CZ" dirty="0" smtClean="0"/>
              <a:t>stavební (tvoří </a:t>
            </a:r>
            <a:r>
              <a:rPr lang="cs-CZ" dirty="0"/>
              <a:t>buněčná </a:t>
            </a:r>
            <a:r>
              <a:rPr lang="cs-CZ" dirty="0" smtClean="0"/>
              <a:t>stěny) </a:t>
            </a:r>
            <a:r>
              <a:rPr lang="cs-CZ" dirty="0"/>
              <a:t>rostlin 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celulóza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49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 vodě: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nerozpustné </a:t>
            </a:r>
            <a:r>
              <a:rPr lang="cs-CZ" dirty="0"/>
              <a:t>– </a:t>
            </a:r>
            <a:r>
              <a:rPr lang="cs-CZ" dirty="0" err="1" smtClean="0"/>
              <a:t>celuloza</a:t>
            </a:r>
            <a:endParaRPr lang="cs-CZ" dirty="0"/>
          </a:p>
          <a:p>
            <a:r>
              <a:rPr lang="cs-CZ" dirty="0" smtClean="0"/>
              <a:t>tvoří </a:t>
            </a:r>
            <a:r>
              <a:rPr lang="cs-CZ" dirty="0"/>
              <a:t>koloidní roztok – škrob v teplé vodě  </a:t>
            </a:r>
          </a:p>
          <a:p>
            <a:r>
              <a:rPr lang="cs-CZ" dirty="0" smtClean="0"/>
              <a:t>bobtnají </a:t>
            </a:r>
            <a:r>
              <a:rPr lang="cs-CZ" dirty="0"/>
              <a:t>– slizy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5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/>
              <a:t>š</a:t>
            </a:r>
            <a:r>
              <a:rPr lang="cs-CZ" i="1" dirty="0" smtClean="0"/>
              <a:t>krob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biologicky i </a:t>
            </a:r>
            <a:r>
              <a:rPr lang="cs-CZ" dirty="0" err="1"/>
              <a:t>potravinářsky</a:t>
            </a:r>
            <a:r>
              <a:rPr lang="cs-CZ" dirty="0"/>
              <a:t> </a:t>
            </a:r>
            <a:r>
              <a:rPr lang="cs-CZ" dirty="0" smtClean="0"/>
              <a:t>nejdůležitější</a:t>
            </a:r>
          </a:p>
          <a:p>
            <a:r>
              <a:rPr lang="cs-CZ" dirty="0"/>
              <a:t>složený z dvou různých </a:t>
            </a:r>
            <a:r>
              <a:rPr lang="cs-CZ" dirty="0" smtClean="0"/>
              <a:t>polysacharidů: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amylozy</a:t>
            </a:r>
            <a:r>
              <a:rPr lang="cs-CZ" dirty="0" smtClean="0"/>
              <a:t> ( je ve vodě rozpustná)</a:t>
            </a:r>
          </a:p>
          <a:p>
            <a:pPr marL="0" indent="0">
              <a:buNone/>
            </a:pPr>
            <a:r>
              <a:rPr lang="cs-CZ" dirty="0" smtClean="0"/>
              <a:t>    amylopektinu (bobtná a mazovatí)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480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výskyt </a:t>
            </a:r>
            <a:r>
              <a:rPr lang="cs-CZ" dirty="0"/>
              <a:t>- </a:t>
            </a:r>
            <a:r>
              <a:rPr lang="cs-CZ" dirty="0" smtClean="0"/>
              <a:t>v</a:t>
            </a:r>
            <a:r>
              <a:rPr lang="cs-CZ" dirty="0"/>
              <a:t> semenech, kořenech a </a:t>
            </a:r>
            <a:r>
              <a:rPr lang="cs-CZ" dirty="0" smtClean="0"/>
              <a:t>hlízách ve formě škrobových zrn</a:t>
            </a:r>
          </a:p>
          <a:p>
            <a:pPr marL="0" indent="0">
              <a:buNone/>
            </a:pPr>
            <a:r>
              <a:rPr lang="cs-CZ" dirty="0" smtClean="0"/>
              <a:t>amylopektin je na povrchu</a:t>
            </a:r>
          </a:p>
          <a:p>
            <a:pPr marL="0" indent="0">
              <a:buNone/>
            </a:pPr>
            <a:r>
              <a:rPr lang="cs-CZ" dirty="0" smtClean="0"/>
              <a:t>škrobového zrna, </a:t>
            </a:r>
          </a:p>
          <a:p>
            <a:pPr marL="0" indent="0">
              <a:buNone/>
            </a:pPr>
            <a:r>
              <a:rPr lang="cs-CZ" dirty="0" err="1" smtClean="0"/>
              <a:t>amylosa</a:t>
            </a:r>
            <a:r>
              <a:rPr lang="cs-CZ" dirty="0" smtClean="0"/>
              <a:t> </a:t>
            </a:r>
            <a:r>
              <a:rPr lang="cs-CZ" dirty="0"/>
              <a:t>je </a:t>
            </a:r>
            <a:r>
              <a:rPr lang="cs-CZ" dirty="0" smtClean="0"/>
              <a:t>uvnitř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800" dirty="0" smtClean="0"/>
              <a:t>                                                                                                                                                                                        Obr.č.1:</a:t>
            </a:r>
            <a:r>
              <a:rPr lang="cs-CZ" dirty="0"/>
              <a:t>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commons.wikimedia.org/wiki/File:Wheat_starch_granules.JPG</a:t>
            </a:r>
            <a:r>
              <a:rPr lang="cs-CZ" sz="800" dirty="0" smtClean="0"/>
              <a:t> </a:t>
            </a:r>
            <a:endParaRPr lang="cs-CZ" sz="8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00759"/>
            <a:ext cx="40324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30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výroba: z brambor a </a:t>
            </a:r>
            <a:r>
              <a:rPr lang="cs-CZ" dirty="0" smtClean="0"/>
              <a:t>obilovin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800" dirty="0" smtClean="0"/>
              <a:t>   Obr.č.2</a:t>
            </a:r>
            <a:r>
              <a:rPr lang="cs-CZ" sz="800" dirty="0"/>
              <a:t>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commons.wikimedia.org/wiki/File:Potato_plant.jpg</a:t>
            </a:r>
            <a:r>
              <a:rPr lang="cs-CZ" sz="800" dirty="0" smtClean="0"/>
              <a:t>                                           Obr.č.3</a:t>
            </a:r>
            <a:r>
              <a:rPr lang="cs-CZ" sz="800" dirty="0"/>
              <a:t>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commons.wikimedia.org/wiki/File:Wheat_close-up.JPG</a:t>
            </a:r>
            <a:r>
              <a:rPr lang="cs-CZ" sz="800" dirty="0" smtClean="0"/>
              <a:t> </a:t>
            </a:r>
            <a:endParaRPr lang="cs-CZ" sz="800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2"/>
            <a:ext cx="2376264" cy="3564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771896"/>
            <a:ext cx="3960440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93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 studené vodě nerozpustný, v teplé bobtná a </a:t>
            </a:r>
            <a:r>
              <a:rPr lang="cs-CZ" dirty="0" smtClean="0"/>
              <a:t>mazovatí</a:t>
            </a:r>
          </a:p>
          <a:p>
            <a:r>
              <a:rPr lang="cs-CZ" dirty="0"/>
              <a:t>hydrolýzou  -   glukosa</a:t>
            </a:r>
          </a:p>
          <a:p>
            <a:r>
              <a:rPr lang="cs-CZ" dirty="0"/>
              <a:t>použití</a:t>
            </a:r>
            <a:r>
              <a:rPr lang="cs-CZ" dirty="0" smtClean="0"/>
              <a:t>: </a:t>
            </a:r>
            <a:r>
              <a:rPr lang="cs-CZ" dirty="0"/>
              <a:t>glukózy, škrobení prádla, v potravinářství </a:t>
            </a:r>
            <a:r>
              <a:rPr lang="cs-CZ" dirty="0" smtClean="0"/>
              <a:t>– zahuštění potravin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082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glykogen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živočišný škrob v buňkách – játra 20% , srdeční sval 1%</a:t>
            </a:r>
          </a:p>
          <a:p>
            <a:r>
              <a:rPr lang="cs-CZ" dirty="0" smtClean="0"/>
              <a:t>při </a:t>
            </a:r>
            <a:r>
              <a:rPr lang="cs-CZ" dirty="0"/>
              <a:t>fyzické námaze, hladovění klesá</a:t>
            </a:r>
          </a:p>
          <a:p>
            <a:r>
              <a:rPr lang="cs-CZ" dirty="0" smtClean="0"/>
              <a:t>při </a:t>
            </a:r>
            <a:r>
              <a:rPr lang="cs-CZ" dirty="0"/>
              <a:t>poklesu koncentrace glukózy v krvi se jaterní glykogen štěpí </a:t>
            </a:r>
            <a:r>
              <a:rPr lang="cs-CZ" dirty="0" smtClean="0"/>
              <a:t>na glukózu </a:t>
            </a:r>
            <a:r>
              <a:rPr lang="cs-CZ" dirty="0"/>
              <a:t>a naopak </a:t>
            </a:r>
            <a:r>
              <a:rPr lang="cs-CZ" dirty="0" smtClean="0"/>
              <a:t>organismus </a:t>
            </a:r>
            <a:r>
              <a:rPr lang="cs-CZ" dirty="0"/>
              <a:t>je </a:t>
            </a:r>
            <a:r>
              <a:rPr lang="cs-CZ" dirty="0" smtClean="0"/>
              <a:t>schopen vyrábět z glukózy </a:t>
            </a:r>
            <a:r>
              <a:rPr lang="cs-CZ" dirty="0"/>
              <a:t>glykogen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442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inulin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tvořen jen </a:t>
            </a:r>
            <a:r>
              <a:rPr lang="cs-CZ" dirty="0" err="1"/>
              <a:t>fruktosou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za </a:t>
            </a:r>
            <a:r>
              <a:rPr lang="cs-CZ" dirty="0"/>
              <a:t>tepla </a:t>
            </a:r>
            <a:r>
              <a:rPr lang="cs-CZ" dirty="0" smtClean="0"/>
              <a:t>je dobře </a:t>
            </a:r>
            <a:r>
              <a:rPr lang="cs-CZ" dirty="0"/>
              <a:t>rozpustný ve </a:t>
            </a:r>
            <a:r>
              <a:rPr lang="cs-CZ" dirty="0" smtClean="0"/>
              <a:t>vodě, </a:t>
            </a:r>
          </a:p>
          <a:p>
            <a:r>
              <a:rPr lang="cs-CZ" dirty="0" smtClean="0"/>
              <a:t>je </a:t>
            </a:r>
            <a:r>
              <a:rPr lang="cs-CZ" dirty="0"/>
              <a:t>to jemný bílý prášek, </a:t>
            </a:r>
            <a:endParaRPr lang="cs-CZ" dirty="0" smtClean="0"/>
          </a:p>
          <a:p>
            <a:r>
              <a:rPr lang="cs-CZ" dirty="0" smtClean="0"/>
              <a:t>chuťově </a:t>
            </a:r>
            <a:r>
              <a:rPr lang="cs-CZ" dirty="0"/>
              <a:t>působí </a:t>
            </a:r>
            <a:r>
              <a:rPr lang="cs-CZ" dirty="0" smtClean="0"/>
              <a:t>sladce,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36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Vyskytuje se v </a:t>
            </a:r>
            <a:r>
              <a:rPr lang="cs-CZ" dirty="0" smtClean="0"/>
              <a:t>pampeliškách, čekance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800" dirty="0" smtClean="0"/>
              <a:t>Obr.č.4</a:t>
            </a:r>
            <a:r>
              <a:rPr lang="cs-CZ" sz="800" dirty="0"/>
              <a:t>: </a:t>
            </a:r>
            <a:r>
              <a:rPr lang="cs-CZ" sz="800" dirty="0">
                <a:hlinkClick r:id="rId2"/>
              </a:rPr>
              <a:t>http://commons.wikimedia.org/wiki/File:Taraxacum_officinale_-_</a:t>
            </a:r>
            <a:r>
              <a:rPr lang="cs-CZ" sz="800" dirty="0" smtClean="0">
                <a:hlinkClick r:id="rId2"/>
              </a:rPr>
              <a:t>K%C3%B6hler%E2%80%93s_Medizinal-Pflanzen-135.jpg</a:t>
            </a:r>
            <a:r>
              <a:rPr lang="cs-CZ" sz="800" dirty="0" smtClean="0"/>
              <a:t> </a:t>
            </a:r>
          </a:p>
          <a:p>
            <a:pPr marL="0" indent="0">
              <a:buNone/>
            </a:pPr>
            <a:r>
              <a:rPr lang="cs-CZ" sz="800" dirty="0" smtClean="0"/>
              <a:t>                                                                                                                                                                               Obr.č.5</a:t>
            </a:r>
            <a:r>
              <a:rPr lang="cs-CZ" sz="800" dirty="0"/>
              <a:t>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commons.wikimedia.org/wiki/File:Cichorium_intybus_cikoria.jpg</a:t>
            </a:r>
            <a:r>
              <a:rPr lang="cs-CZ" sz="800" dirty="0" smtClean="0"/>
              <a:t> </a:t>
            </a:r>
            <a:endParaRPr lang="cs-CZ" sz="800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40" y="1484783"/>
            <a:ext cx="2872632" cy="396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2520280" cy="3860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91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dále v </a:t>
            </a:r>
            <a:r>
              <a:rPr lang="cs-CZ" dirty="0" err="1"/>
              <a:t>topinamburách</a:t>
            </a:r>
            <a:r>
              <a:rPr lang="cs-CZ" dirty="0"/>
              <a:t> , artyčoku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sz="800" dirty="0" smtClean="0"/>
              <a:t>Obr.č.6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commons.wikimedia.org/wiki/File:Gewaschene-Topinambur-Knollen.jpg</a:t>
            </a:r>
            <a:r>
              <a:rPr lang="cs-CZ" sz="800" dirty="0" smtClean="0"/>
              <a:t> Obr.č.7: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commons.wikimedia.org/wiki/File:P8220094.JPG</a:t>
            </a:r>
            <a:r>
              <a:rPr lang="cs-CZ" sz="800" dirty="0" smtClean="0"/>
              <a:t> </a:t>
            </a:r>
            <a:endParaRPr lang="cs-CZ" sz="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2736304" cy="309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260" y="1700808"/>
            <a:ext cx="4179998" cy="309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10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 cibulovinách česneku a </a:t>
            </a:r>
            <a:r>
              <a:rPr lang="cs-CZ" dirty="0" smtClean="0"/>
              <a:t>cibuli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800" dirty="0" smtClean="0"/>
              <a:t>Obr.č.8: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commons.wikimedia.org/wiki/File:Allium_sativum_Woodwill_1793.jpg</a:t>
            </a:r>
            <a:r>
              <a:rPr lang="cs-CZ" sz="800" dirty="0" smtClean="0"/>
              <a:t>        Obr.č.9: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commons.wikimedia.org/wiki/File:Field_with_onions.jpg</a:t>
            </a:r>
            <a:r>
              <a:rPr lang="cs-CZ" sz="800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1936086" cy="320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270" y="2240926"/>
            <a:ext cx="4272398" cy="320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3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Používá se jako přísada </a:t>
            </a:r>
            <a:r>
              <a:rPr lang="cs-CZ" dirty="0"/>
              <a:t>do pečiva pro diabetiky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024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agar-agar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vyskytuje se v</a:t>
            </a:r>
            <a:r>
              <a:rPr lang="cs-CZ" dirty="0"/>
              <a:t> mořských řasách,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1300" dirty="0" smtClean="0"/>
              <a:t>Obr.č.10: </a:t>
            </a:r>
            <a:r>
              <a:rPr lang="cs-CZ" sz="1300" dirty="0">
                <a:hlinkClick r:id="rId2"/>
              </a:rPr>
              <a:t>http://</a:t>
            </a:r>
            <a:r>
              <a:rPr lang="cs-CZ" sz="1300" dirty="0" smtClean="0">
                <a:hlinkClick r:id="rId2"/>
              </a:rPr>
              <a:t>commons.wikimedia.org/wiki/File:Agar_Plate.jpg</a:t>
            </a:r>
            <a:r>
              <a:rPr lang="cs-CZ" sz="1300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agar </a:t>
            </a:r>
            <a:r>
              <a:rPr lang="cs-CZ" dirty="0"/>
              <a:t>se </a:t>
            </a:r>
            <a:r>
              <a:rPr lang="cs-CZ" dirty="0" smtClean="0"/>
              <a:t>používá </a:t>
            </a:r>
            <a:r>
              <a:rPr lang="cs-CZ" dirty="0"/>
              <a:t>k ochucování, </a:t>
            </a:r>
            <a:r>
              <a:rPr lang="cs-CZ" dirty="0" smtClean="0"/>
              <a:t>zahušťovací </a:t>
            </a:r>
            <a:r>
              <a:rPr lang="cs-CZ" dirty="0"/>
              <a:t>prostředek </a:t>
            </a:r>
            <a:r>
              <a:rPr lang="cs-CZ" dirty="0" smtClean="0"/>
              <a:t>v cukrářských </a:t>
            </a:r>
            <a:r>
              <a:rPr lang="cs-CZ" dirty="0"/>
              <a:t>a pekařských </a:t>
            </a:r>
            <a:r>
              <a:rPr lang="cs-CZ" dirty="0" smtClean="0"/>
              <a:t>výrobcích, mražených dezertech, </a:t>
            </a:r>
            <a:r>
              <a:rPr lang="cs-CZ" dirty="0"/>
              <a:t>různá želé, pudinky </a:t>
            </a:r>
            <a:r>
              <a:rPr lang="cs-CZ" dirty="0" smtClean="0"/>
              <a:t>atd.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90809"/>
            <a:ext cx="4715653" cy="1886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619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err="1" smtClean="0"/>
              <a:t>celulosa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stavební, buněčná blána rostlin</a:t>
            </a:r>
            <a:r>
              <a:rPr lang="cs-CZ" dirty="0" smtClean="0"/>
              <a:t>,</a:t>
            </a:r>
          </a:p>
          <a:p>
            <a:r>
              <a:rPr lang="cs-CZ" dirty="0" smtClean="0"/>
              <a:t>je </a:t>
            </a:r>
            <a:r>
              <a:rPr lang="cs-CZ" dirty="0"/>
              <a:t>nerozpustná, 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součástí vlákniny - peristaltika střev </a:t>
            </a:r>
            <a:r>
              <a:rPr lang="cs-CZ" dirty="0" smtClean="0"/>
              <a:t>(obiloviny, luštěniny, ovoce, zelenina)    </a:t>
            </a:r>
            <a:endParaRPr lang="cs-CZ" dirty="0"/>
          </a:p>
          <a:p>
            <a:r>
              <a:rPr lang="cs-CZ" dirty="0" smtClean="0"/>
              <a:t>technický význam (</a:t>
            </a:r>
            <a:r>
              <a:rPr lang="cs-CZ" dirty="0"/>
              <a:t>vyrábí se ze </a:t>
            </a:r>
            <a:r>
              <a:rPr lang="cs-CZ" dirty="0" smtClean="0"/>
              <a:t>dřeva) – papír</a:t>
            </a:r>
            <a:r>
              <a:rPr lang="cs-CZ" dirty="0"/>
              <a:t>, syntetické hedvábí, výbušniny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99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pektiny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</a:t>
            </a:r>
            <a:r>
              <a:rPr lang="cs-CZ" dirty="0"/>
              <a:t> </a:t>
            </a:r>
            <a:r>
              <a:rPr lang="cs-CZ" dirty="0" smtClean="0"/>
              <a:t>ovoci</a:t>
            </a:r>
          </a:p>
          <a:p>
            <a:r>
              <a:rPr lang="cs-CZ" dirty="0" smtClean="0"/>
              <a:t>rosolovatění </a:t>
            </a:r>
            <a:r>
              <a:rPr lang="cs-CZ" dirty="0"/>
              <a:t>ovocných </a:t>
            </a:r>
            <a:r>
              <a:rPr lang="cs-CZ" dirty="0" smtClean="0"/>
              <a:t>šťáv, džemů (rosolovitá hmota </a:t>
            </a:r>
            <a:r>
              <a:rPr lang="cs-CZ" dirty="0"/>
              <a:t>s kousky </a:t>
            </a:r>
            <a:r>
              <a:rPr lang="cs-CZ" dirty="0" smtClean="0"/>
              <a:t>ovoce nebo </a:t>
            </a:r>
            <a:r>
              <a:rPr lang="cs-CZ" dirty="0"/>
              <a:t>s celými drobnými </a:t>
            </a:r>
            <a:r>
              <a:rPr lang="cs-CZ" dirty="0" smtClean="0"/>
              <a:t>plody), marmelád (sladká polotekutá ovocná směs)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800" dirty="0" smtClean="0"/>
              <a:t>       </a:t>
            </a:r>
          </a:p>
          <a:p>
            <a:pPr marL="0" indent="0">
              <a:buNone/>
            </a:pPr>
            <a:r>
              <a:rPr lang="cs-CZ" sz="800" dirty="0"/>
              <a:t> </a:t>
            </a:r>
            <a:r>
              <a:rPr lang="cs-CZ" sz="800" dirty="0" smtClean="0"/>
              <a:t>           Obr</a:t>
            </a:r>
            <a:r>
              <a:rPr lang="cs-CZ" sz="800" dirty="0"/>
              <a:t>. </a:t>
            </a:r>
            <a:r>
              <a:rPr lang="cs-CZ" sz="800" dirty="0" smtClean="0"/>
              <a:t>č.11: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commons.wikimedia.org/wiki/File:Jam.jpg</a:t>
            </a:r>
            <a:r>
              <a:rPr lang="cs-CZ" sz="800" dirty="0" smtClean="0"/>
              <a:t>                                                                                             Obr</a:t>
            </a:r>
            <a:r>
              <a:rPr lang="cs-CZ" sz="800" dirty="0"/>
              <a:t>. </a:t>
            </a:r>
            <a:r>
              <a:rPr lang="cs-CZ" sz="800" dirty="0" smtClean="0"/>
              <a:t>č.12: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commons.wikimedia.org/wiki/File:Sevilleorangemarmalade.jpg</a:t>
            </a:r>
            <a:r>
              <a:rPr lang="cs-CZ" sz="800" dirty="0" smtClean="0"/>
              <a:t> </a:t>
            </a:r>
          </a:p>
          <a:p>
            <a:pPr marL="0" indent="0">
              <a:buNone/>
            </a:pPr>
            <a:endParaRPr lang="cs-CZ" sz="800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90" y="3645024"/>
            <a:ext cx="2680689" cy="2169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2898"/>
            <a:ext cx="2088232" cy="244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83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otázky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Rozdělte polysacharidy.</a:t>
            </a:r>
          </a:p>
          <a:p>
            <a:r>
              <a:rPr lang="cs-CZ" dirty="0" smtClean="0"/>
              <a:t>Vyjmenuj zásobní polysacharidy.</a:t>
            </a:r>
          </a:p>
          <a:p>
            <a:r>
              <a:rPr lang="cs-CZ" dirty="0" smtClean="0"/>
              <a:t>Co je </a:t>
            </a:r>
            <a:r>
              <a:rPr lang="cs-CZ" dirty="0" err="1" smtClean="0"/>
              <a:t>amylosa</a:t>
            </a:r>
            <a:r>
              <a:rPr lang="cs-CZ" dirty="0" smtClean="0"/>
              <a:t> </a:t>
            </a:r>
            <a:r>
              <a:rPr lang="cs-CZ" smtClean="0"/>
              <a:t>a amylopektin.</a:t>
            </a:r>
            <a:endParaRPr lang="cs-CZ" dirty="0" smtClean="0"/>
          </a:p>
          <a:p>
            <a:r>
              <a:rPr lang="cs-CZ" dirty="0" smtClean="0"/>
              <a:t>Popiš inulin a uveď jeho význam.</a:t>
            </a:r>
          </a:p>
          <a:p>
            <a:r>
              <a:rPr lang="cs-CZ" dirty="0" smtClean="0"/>
              <a:t>Co je podstatou vlákniny a jaký je její význam?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7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Wikipedie</a:t>
            </a:r>
            <a:endParaRPr lang="cs-CZ" dirty="0" smtClean="0"/>
          </a:p>
          <a:p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</a:p>
          <a:p>
            <a:r>
              <a:rPr lang="cs-CZ" dirty="0" smtClean="0"/>
              <a:t>Doc. RNDr. Jan Čipera, CSc., RNDr. Jaroslav Blažek, RNDr. </a:t>
            </a:r>
            <a:r>
              <a:rPr lang="cs-CZ" smtClean="0"/>
              <a:t>Pavel Beneš, CSc.: Chemie A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400</Words>
  <Application>Microsoft Office PowerPoint</Application>
  <PresentationFormat>Předvádění na obrazovce (4:3)</PresentationFormat>
  <Paragraphs>173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Arial CE</vt:lpstr>
      <vt:lpstr>Calibri</vt:lpstr>
      <vt:lpstr>Times New Roman</vt:lpstr>
      <vt:lpstr>Motiv systému Office</vt:lpstr>
      <vt:lpstr>Prezentace aplikace PowerPoint</vt:lpstr>
      <vt:lpstr>Polysacharidy</vt:lpstr>
      <vt:lpstr>Prezentace aplikace PowerPoint</vt:lpstr>
      <vt:lpstr>Rozdělení polysacharidů</vt:lpstr>
      <vt:lpstr>Prezentace aplikace PowerPoint</vt:lpstr>
      <vt:lpstr>škrob</vt:lpstr>
      <vt:lpstr>Prezentace aplikace PowerPoint</vt:lpstr>
      <vt:lpstr>Prezentace aplikace PowerPoint</vt:lpstr>
      <vt:lpstr>Prezentace aplikace PowerPoint</vt:lpstr>
      <vt:lpstr>glykogen</vt:lpstr>
      <vt:lpstr>inulin</vt:lpstr>
      <vt:lpstr>Prezentace aplikace PowerPoint</vt:lpstr>
      <vt:lpstr>Prezentace aplikace PowerPoint</vt:lpstr>
      <vt:lpstr>Prezentace aplikace PowerPoint</vt:lpstr>
      <vt:lpstr>Prezentace aplikace PowerPoint</vt:lpstr>
      <vt:lpstr>agar-agar</vt:lpstr>
      <vt:lpstr>celulosa</vt:lpstr>
      <vt:lpstr>pektiny</vt:lpstr>
      <vt:lpstr>otázky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Polysacharidy</dc:title>
  <dc:creator>Hajný</dc:creator>
  <cp:lastModifiedBy>Zdeněk Laski</cp:lastModifiedBy>
  <cp:revision>56</cp:revision>
  <dcterms:created xsi:type="dcterms:W3CDTF">2012-10-13T17:06:34Z</dcterms:created>
  <dcterms:modified xsi:type="dcterms:W3CDTF">2014-06-05T08:44:23Z</dcterms:modified>
</cp:coreProperties>
</file>