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76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462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34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813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138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065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24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74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252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058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268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822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237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M%C3%A1slo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2741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1753078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CHE.0305.2E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Tuky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se složením a vlastnostmi tuků a jejich významem ve výživě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lipidy, energetická hodnota, glycerol, mastné kyseliny, kyselina palmitová, kyselina stearová, kyselina linolová, kyselina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linolenová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kyselina olejová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22.10.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Tuky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49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Tuky </a:t>
            </a:r>
            <a:r>
              <a:rPr lang="cs-CZ" b="1" dirty="0"/>
              <a:t>(Lipidy)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Obr.č.1: </a:t>
            </a: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cs.wikipedia.org/wiki/M%C3%A1slo</a:t>
            </a: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523" y="2728913"/>
            <a:ext cx="4065227" cy="2716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754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</a:t>
            </a:r>
            <a:r>
              <a:rPr lang="cs-CZ" dirty="0"/>
              <a:t>největším zdrojem energie </a:t>
            </a: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ají </a:t>
            </a:r>
            <a:r>
              <a:rPr lang="cs-CZ" dirty="0"/>
              <a:t>krýt asi 20 až 30% energetické hodnoty </a:t>
            </a:r>
            <a:r>
              <a:rPr lang="cs-CZ" dirty="0" smtClean="0"/>
              <a:t>stravy</a:t>
            </a:r>
            <a:endParaRPr lang="cs-CZ" b="1" i="1" dirty="0"/>
          </a:p>
          <a:p>
            <a:r>
              <a:rPr lang="cs-CZ" dirty="0" smtClean="0"/>
              <a:t>v tucích bývají obsaženy </a:t>
            </a:r>
            <a:r>
              <a:rPr lang="cs-CZ" dirty="0"/>
              <a:t>v tuku rozpustné vitamíny A,D,E,K a volné, zejména nenasycené, mastné kyseliny, z nichž mnohé jsou esenciální.</a:t>
            </a:r>
            <a:endParaRPr lang="cs-CZ" b="1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79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tuky </a:t>
            </a:r>
            <a:r>
              <a:rPr lang="cs-CZ" dirty="0"/>
              <a:t>jsou za normálních podmínek tuhé obsahují nasycené mastné kyseliny. </a:t>
            </a:r>
          </a:p>
          <a:p>
            <a:r>
              <a:rPr lang="cs-CZ" dirty="0" smtClean="0"/>
              <a:t>oleje </a:t>
            </a:r>
            <a:r>
              <a:rPr lang="cs-CZ" dirty="0"/>
              <a:t>jsou kapalné obsahují nenasycené mastné kyseliny. </a:t>
            </a:r>
            <a:endParaRPr lang="cs-CZ" dirty="0" smtClean="0"/>
          </a:p>
          <a:p>
            <a:r>
              <a:rPr lang="cs-CZ" dirty="0"/>
              <a:t>oleje a tuky patří svým významem mezi základní potraviny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60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Tuky a oleje jsou estery vyšších mastných kyselin a trojsytného alkoholu </a:t>
            </a:r>
            <a:r>
              <a:rPr lang="cs-CZ" dirty="0" smtClean="0"/>
              <a:t>glycerolu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954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i="1" dirty="0" smtClean="0"/>
              <a:t>Mastné kyseliny</a:t>
            </a:r>
            <a:r>
              <a:rPr lang="cs-CZ" i="1" dirty="0"/>
              <a:t/>
            </a:r>
            <a:br>
              <a:rPr lang="cs-CZ" i="1" dirty="0"/>
            </a:b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>
                <a:solidFill>
                  <a:srgbClr val="C00000"/>
                </a:solidFill>
              </a:rPr>
              <a:t>Nasycené kyseliny</a:t>
            </a:r>
            <a:r>
              <a:rPr lang="cs-CZ" dirty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mezi </a:t>
            </a:r>
            <a:r>
              <a:rPr lang="cs-CZ" dirty="0"/>
              <a:t>uhlíky  jednoduché vazby – pevné skupenství tuků:</a:t>
            </a:r>
          </a:p>
          <a:p>
            <a:r>
              <a:rPr lang="cs-CZ" dirty="0"/>
              <a:t>Palmitová – </a:t>
            </a:r>
            <a:r>
              <a:rPr lang="cs-CZ" dirty="0" smtClean="0"/>
              <a:t> C</a:t>
            </a:r>
            <a:r>
              <a:rPr lang="cs-CZ" baseline="-25000" dirty="0" smtClean="0"/>
              <a:t>15</a:t>
            </a:r>
            <a:r>
              <a:rPr lang="cs-CZ" dirty="0" smtClean="0"/>
              <a:t>H</a:t>
            </a:r>
            <a:r>
              <a:rPr lang="cs-CZ" baseline="-25000" dirty="0" smtClean="0"/>
              <a:t>31</a:t>
            </a:r>
            <a:r>
              <a:rPr lang="cs-CZ" dirty="0" smtClean="0"/>
              <a:t>COOH</a:t>
            </a:r>
            <a:endParaRPr lang="cs-CZ" dirty="0"/>
          </a:p>
          <a:p>
            <a:r>
              <a:rPr lang="cs-CZ" dirty="0"/>
              <a:t>Stearová </a:t>
            </a:r>
            <a:r>
              <a:rPr lang="cs-CZ" dirty="0" smtClean="0"/>
              <a:t>  –  </a:t>
            </a:r>
            <a:r>
              <a:rPr lang="cs-CZ" dirty="0"/>
              <a:t>C</a:t>
            </a:r>
            <a:r>
              <a:rPr lang="cs-CZ" baseline="-25000" dirty="0"/>
              <a:t>17</a:t>
            </a:r>
            <a:r>
              <a:rPr lang="cs-CZ" dirty="0"/>
              <a:t>H</a:t>
            </a:r>
            <a:r>
              <a:rPr lang="cs-CZ" baseline="-25000" dirty="0"/>
              <a:t>35</a:t>
            </a:r>
            <a:r>
              <a:rPr lang="cs-CZ" dirty="0"/>
              <a:t>COOH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16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>
                <a:solidFill>
                  <a:srgbClr val="C00000"/>
                </a:solidFill>
              </a:rPr>
              <a:t>Nenasycené </a:t>
            </a:r>
            <a:r>
              <a:rPr lang="cs-CZ" i="1" dirty="0" smtClean="0">
                <a:solidFill>
                  <a:srgbClr val="C00000"/>
                </a:solidFill>
              </a:rPr>
              <a:t>kyseliny</a:t>
            </a:r>
          </a:p>
          <a:p>
            <a:pPr marL="0" indent="0">
              <a:buNone/>
            </a:pPr>
            <a:r>
              <a:rPr lang="cs-CZ" dirty="0" smtClean="0"/>
              <a:t>mezi </a:t>
            </a:r>
            <a:r>
              <a:rPr lang="cs-CZ" dirty="0"/>
              <a:t>uhlíky dvojné vazby – kapalné skupenství tuků</a:t>
            </a:r>
          </a:p>
          <a:p>
            <a:r>
              <a:rPr lang="cs-CZ" i="1" dirty="0"/>
              <a:t>Olejová</a:t>
            </a:r>
            <a:r>
              <a:rPr lang="cs-CZ" dirty="0"/>
              <a:t> –      C</a:t>
            </a:r>
            <a:r>
              <a:rPr lang="cs-CZ" baseline="-25000" dirty="0"/>
              <a:t>17</a:t>
            </a:r>
            <a:r>
              <a:rPr lang="cs-CZ" dirty="0"/>
              <a:t>H</a:t>
            </a:r>
            <a:r>
              <a:rPr lang="cs-CZ" baseline="-25000" dirty="0"/>
              <a:t>33</a:t>
            </a:r>
            <a:r>
              <a:rPr lang="cs-CZ" dirty="0"/>
              <a:t>COOH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nebo </a:t>
            </a:r>
            <a:r>
              <a:rPr lang="cs-CZ" dirty="0"/>
              <a:t>CH</a:t>
            </a:r>
            <a:r>
              <a:rPr lang="cs-CZ" baseline="-25000" dirty="0"/>
              <a:t>3</a:t>
            </a:r>
            <a:r>
              <a:rPr lang="cs-CZ" dirty="0"/>
              <a:t>-(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  <a:r>
              <a:rPr lang="cs-CZ" baseline="-25000" dirty="0" smtClean="0"/>
              <a:t>7</a:t>
            </a:r>
            <a:r>
              <a:rPr lang="cs-CZ" dirty="0" smtClean="0"/>
              <a:t>-CH=CH-</a:t>
            </a:r>
            <a:r>
              <a:rPr lang="cs-CZ" dirty="0"/>
              <a:t>(CH</a:t>
            </a:r>
            <a:r>
              <a:rPr lang="cs-CZ" baseline="-25000" dirty="0"/>
              <a:t>2</a:t>
            </a:r>
            <a:r>
              <a:rPr lang="cs-CZ" dirty="0"/>
              <a:t>)</a:t>
            </a:r>
            <a:r>
              <a:rPr lang="cs-CZ" baseline="-25000" dirty="0"/>
              <a:t>7</a:t>
            </a:r>
            <a:r>
              <a:rPr lang="cs-CZ" dirty="0"/>
              <a:t>-COOH</a:t>
            </a:r>
          </a:p>
          <a:p>
            <a:r>
              <a:rPr lang="cs-CZ" i="1" dirty="0"/>
              <a:t>Linolová</a:t>
            </a:r>
            <a:r>
              <a:rPr lang="cs-CZ" dirty="0"/>
              <a:t> – </a:t>
            </a:r>
            <a:r>
              <a:rPr lang="cs-CZ" dirty="0" smtClean="0"/>
              <a:t>    C</a:t>
            </a:r>
            <a:r>
              <a:rPr lang="cs-CZ" baseline="-25000" dirty="0" smtClean="0"/>
              <a:t>17</a:t>
            </a:r>
            <a:r>
              <a:rPr lang="cs-CZ" dirty="0" smtClean="0"/>
              <a:t>H</a:t>
            </a:r>
            <a:r>
              <a:rPr lang="cs-CZ" baseline="-25000" dirty="0" smtClean="0"/>
              <a:t>31</a:t>
            </a:r>
            <a:r>
              <a:rPr lang="cs-CZ" dirty="0" smtClean="0"/>
              <a:t>COOH</a:t>
            </a:r>
            <a:endParaRPr lang="cs-CZ" dirty="0"/>
          </a:p>
          <a:p>
            <a:r>
              <a:rPr lang="cs-CZ" i="1" dirty="0" err="1" smtClean="0"/>
              <a:t>Linolenová</a:t>
            </a:r>
            <a:r>
              <a:rPr lang="cs-CZ" dirty="0" smtClean="0"/>
              <a:t>  </a:t>
            </a:r>
            <a:r>
              <a:rPr lang="cs-CZ" dirty="0"/>
              <a:t>- C</a:t>
            </a:r>
            <a:r>
              <a:rPr lang="cs-CZ" baseline="-25000" dirty="0"/>
              <a:t>17</a:t>
            </a:r>
            <a:r>
              <a:rPr lang="cs-CZ" dirty="0"/>
              <a:t>H</a:t>
            </a:r>
            <a:r>
              <a:rPr lang="cs-CZ" baseline="-25000" dirty="0"/>
              <a:t>29</a:t>
            </a:r>
            <a:r>
              <a:rPr lang="cs-CZ" dirty="0"/>
              <a:t>COOH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96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přítomnost </a:t>
            </a:r>
            <a:r>
              <a:rPr lang="cs-CZ" dirty="0"/>
              <a:t>nenasycených mastných kyselin podmiňuje využitelnost tuků v organismu a podporuje růst organismu, činnost mozku, kůže a ledvin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3804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Jakou denní energetickou hodnotu pokrývají tuky?</a:t>
            </a:r>
          </a:p>
          <a:p>
            <a:r>
              <a:rPr lang="cs-CZ" dirty="0" smtClean="0"/>
              <a:t>Čím jsou tvořeny tuky?</a:t>
            </a:r>
          </a:p>
          <a:p>
            <a:r>
              <a:rPr lang="cs-CZ" dirty="0" smtClean="0"/>
              <a:t>Jak ovlivňují tuky přítomné mastné kyseliny ?</a:t>
            </a:r>
          </a:p>
          <a:p>
            <a:r>
              <a:rPr lang="cs-CZ" dirty="0" smtClean="0"/>
              <a:t>Vyjmenuj nenasycené mastné kyseliny?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10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285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 Tuky (Lipidy) </vt:lpstr>
      <vt:lpstr>Prezentace aplikace PowerPoint</vt:lpstr>
      <vt:lpstr>Prezentace aplikace PowerPoint</vt:lpstr>
      <vt:lpstr>Prezentace aplikace PowerPoint</vt:lpstr>
      <vt:lpstr>  Mastné kyseliny   </vt:lpstr>
      <vt:lpstr>Prezentace aplikace PowerPoint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Tuky (Lipidy)</dc:title>
  <dc:creator>Hajný</dc:creator>
  <cp:lastModifiedBy>Zdeněk Laski</cp:lastModifiedBy>
  <cp:revision>54</cp:revision>
  <dcterms:created xsi:type="dcterms:W3CDTF">2012-10-22T15:49:23Z</dcterms:created>
  <dcterms:modified xsi:type="dcterms:W3CDTF">2014-06-05T08:44:45Z</dcterms:modified>
</cp:coreProperties>
</file>