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7" r:id="rId3"/>
    <p:sldId id="260" r:id="rId4"/>
    <p:sldId id="264" r:id="rId5"/>
    <p:sldId id="267" r:id="rId6"/>
    <p:sldId id="266" r:id="rId7"/>
    <p:sldId id="271" r:id="rId8"/>
    <p:sldId id="270" r:id="rId9"/>
    <p:sldId id="269" r:id="rId10"/>
    <p:sldId id="272" r:id="rId11"/>
    <p:sldId id="273" r:id="rId12"/>
    <p:sldId id="274" r:id="rId13"/>
    <p:sldId id="275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462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3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813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138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065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24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74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25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058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6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822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9DF31-2669-4DE9-8DDA-18C924C8006A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C5065-DD6C-438B-8255-21866A5FA1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237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e%C4%8Dnice" TargetMode="External"/><Relationship Id="rId2" Type="http://schemas.openxmlformats.org/officeDocument/2006/relationships/hyperlink" Target="http://cs.wikipedia.org/wiki/Olivovn%C3%AD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B3ja" TargetMode="External"/><Relationship Id="rId2" Type="http://schemas.openxmlformats.org/officeDocument/2006/relationships/hyperlink" Target="http://cs.wikipedia.org/wiki/%C5%98epkov%C3%BD_olej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kaov%C3%A9_m%C3%A1slo" TargetMode="External"/><Relationship Id="rId2" Type="http://schemas.openxmlformats.org/officeDocument/2006/relationships/hyperlink" Target="http://cs.wikipedia.org/wiki/Kakaovn%C3%ADk_prav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%C3%A1dlo_(tuk)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2741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144975"/>
              </p:ext>
            </p:extLst>
          </p:nvPr>
        </p:nvGraphicFramePr>
        <p:xfrm>
          <a:off x="474492" y="2315781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CHE.0306.2E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vlastnostmi tuků a jejich významem ve výživě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rostlinné tuky, živočišné tuky, extrakce, ztužování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tuků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žluknutí tuků, akrolein,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Rozdělení a vlastnosti        tuků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49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91264" cy="11569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Rozdělení a vlastnosti tuků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80754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Rostlinné tuky a oleje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 získávají ze semen plodů nebo jader plodů olejnatých rostlin </a:t>
            </a:r>
            <a:r>
              <a:rPr lang="cs-CZ" dirty="0" smtClean="0"/>
              <a:t>jsou většinou kapalné – olivový, slunečnicový</a:t>
            </a:r>
            <a:r>
              <a:rPr lang="cs-CZ" dirty="0"/>
              <a:t>,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Obr.č.2: </a:t>
            </a:r>
            <a:r>
              <a:rPr lang="cs-CZ" sz="800" dirty="0" smtClean="0">
                <a:hlinkClick r:id="rId2"/>
              </a:rPr>
              <a:t>http://cs.wikipedia.org/wiki/Olivovn%C3%ADk</a:t>
            </a:r>
            <a:r>
              <a:rPr lang="cs-CZ" sz="800" dirty="0" smtClean="0"/>
              <a:t>                                                                                                  </a:t>
            </a:r>
            <a:r>
              <a:rPr lang="cs-CZ" sz="800" dirty="0"/>
              <a:t>Obr.č.3: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cs.wikipedia.org/wiki/Slune%C4%8Dnice</a:t>
            </a:r>
            <a:endParaRPr lang="cs-CZ" sz="8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3429000"/>
            <a:ext cx="249627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26804"/>
            <a:ext cx="1930803" cy="2574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757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Řepkový, sójový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 Obr.č.4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http://cs.wikipedia.org/wiki/%</a:t>
            </a:r>
            <a:r>
              <a:rPr lang="cs-CZ" sz="800" dirty="0" smtClean="0">
                <a:hlinkClick r:id="rId2"/>
              </a:rPr>
              <a:t>C5%98epkov%C3%BD_olej</a:t>
            </a:r>
            <a:r>
              <a:rPr lang="cs-CZ" sz="800" dirty="0"/>
              <a:t>                                               </a:t>
            </a:r>
            <a:r>
              <a:rPr lang="cs-CZ" sz="800" dirty="0" smtClean="0"/>
              <a:t>             </a:t>
            </a:r>
            <a:r>
              <a:rPr lang="cs-CZ" sz="800" dirty="0"/>
              <a:t>Obr.č.5: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cs.wikipedia.org/wiki/S%C3%B3ja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2391326"/>
            <a:ext cx="1906031" cy="2693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04652"/>
            <a:ext cx="1800557" cy="2693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29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kakaové máslo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800" dirty="0" smtClean="0"/>
              <a:t>Obr.č.5:</a:t>
            </a:r>
            <a:r>
              <a:rPr lang="cs-CZ" dirty="0"/>
              <a:t>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cs.wikipedia.org/wiki/Kakaovn%C3%ADk_prav%C3%BD</a:t>
            </a:r>
            <a:r>
              <a:rPr lang="cs-CZ" sz="900" dirty="0" smtClean="0"/>
              <a:t>                                        Obr.č.6: </a:t>
            </a:r>
            <a:r>
              <a:rPr lang="cs-CZ" sz="900" dirty="0" smtClean="0">
                <a:hlinkClick r:id="rId3"/>
              </a:rPr>
              <a:t>http</a:t>
            </a:r>
            <a:r>
              <a:rPr lang="cs-CZ" sz="900" dirty="0">
                <a:hlinkClick r:id="rId3"/>
              </a:rPr>
              <a:t>://</a:t>
            </a:r>
            <a:r>
              <a:rPr lang="cs-CZ" sz="900" dirty="0" smtClean="0">
                <a:hlinkClick r:id="rId3"/>
              </a:rPr>
              <a:t>cs.wikipedia.org/wiki/Kakaov%C3%A9_m%C3%A1slo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68960"/>
            <a:ext cx="2669060" cy="2268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908" y="2420888"/>
            <a:ext cx="2110950" cy="281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685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Výroba rostlinných tuků a olejů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surovinou </a:t>
            </a:r>
            <a:r>
              <a:rPr lang="cs-CZ" dirty="0"/>
              <a:t>jsou olejnaté části rostlin většinou plody – semena. </a:t>
            </a:r>
            <a:endParaRPr lang="cs-CZ" dirty="0" smtClean="0"/>
          </a:p>
          <a:p>
            <a:r>
              <a:rPr lang="cs-CZ" dirty="0" smtClean="0"/>
              <a:t>u </a:t>
            </a:r>
            <a:r>
              <a:rPr lang="cs-CZ" dirty="0"/>
              <a:t>nás se nejčastěji zpracovávají plody řepky olejky a slunečnice.</a:t>
            </a:r>
          </a:p>
          <a:p>
            <a:r>
              <a:rPr lang="cs-CZ" dirty="0" smtClean="0"/>
              <a:t>surový </a:t>
            </a:r>
            <a:r>
              <a:rPr lang="cs-CZ" dirty="0"/>
              <a:t>tuk se ze semen získává dvěma způsoby – lisováním a </a:t>
            </a:r>
            <a:r>
              <a:rPr lang="cs-CZ" dirty="0" smtClean="0"/>
              <a:t>extrakcí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19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Živočišné tuky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většinou pevné – tuky </a:t>
            </a:r>
          </a:p>
          <a:p>
            <a:r>
              <a:rPr lang="cs-CZ" dirty="0"/>
              <a:t>např. sádlo, máslo, lůj</a:t>
            </a:r>
          </a:p>
          <a:p>
            <a:r>
              <a:rPr lang="cs-CZ" dirty="0" smtClean="0"/>
              <a:t>kapalný rybí – </a:t>
            </a:r>
            <a:r>
              <a:rPr lang="cs-CZ" dirty="0" err="1" smtClean="0"/>
              <a:t>trán</a:t>
            </a:r>
            <a:endParaRPr lang="cs-CZ" dirty="0" smtClean="0"/>
          </a:p>
          <a:p>
            <a:r>
              <a:rPr lang="cs-CZ" dirty="0" smtClean="0"/>
              <a:t>mléčný </a:t>
            </a:r>
            <a:r>
              <a:rPr lang="cs-CZ" dirty="0"/>
              <a:t>tuk se získává v mlékárenském průmyslu, sádlo a lůj v </a:t>
            </a:r>
            <a:r>
              <a:rPr lang="cs-CZ" dirty="0" smtClean="0"/>
              <a:t>masném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26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vepřové a husí sádlo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Obr.č.7 a 8: </a:t>
            </a:r>
            <a:r>
              <a:rPr lang="cs-CZ" sz="800" dirty="0">
                <a:hlinkClick r:id="rId2"/>
              </a:rPr>
              <a:t>http://cs.wikipedia.org/wiki/S%C3%A1dlo_(tuk</a:t>
            </a:r>
            <a:r>
              <a:rPr lang="cs-CZ" sz="800" dirty="0" smtClean="0">
                <a:hlinkClick r:id="rId2"/>
              </a:rPr>
              <a:t>)</a:t>
            </a: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564904"/>
            <a:ext cx="3205047" cy="235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665" y="2564904"/>
            <a:ext cx="3205048" cy="235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453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ztužování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přeměna tekutých tuků na </a:t>
            </a:r>
            <a:r>
              <a:rPr lang="cs-CZ" dirty="0"/>
              <a:t>pevné </a:t>
            </a:r>
            <a:r>
              <a:rPr lang="cs-CZ" dirty="0" smtClean="0"/>
              <a:t>– reakcí s vodíkem </a:t>
            </a:r>
            <a:r>
              <a:rPr lang="cs-CZ" dirty="0"/>
              <a:t>( </a:t>
            </a:r>
            <a:r>
              <a:rPr lang="cs-CZ" dirty="0" smtClean="0"/>
              <a:t>za zvýšeného p, t</a:t>
            </a:r>
            <a:r>
              <a:rPr lang="cs-CZ" dirty="0"/>
              <a:t>, </a:t>
            </a:r>
            <a:r>
              <a:rPr lang="cs-CZ" dirty="0" smtClean="0"/>
              <a:t>přítomnosti katalyzátoru </a:t>
            </a:r>
            <a:r>
              <a:rPr lang="cs-CZ" dirty="0"/>
              <a:t>- nikl </a:t>
            </a:r>
            <a:r>
              <a:rPr lang="cs-CZ" dirty="0" smtClean="0"/>
              <a:t>)</a:t>
            </a:r>
          </a:p>
          <a:p>
            <a:r>
              <a:rPr lang="cs-CZ" dirty="0" smtClean="0"/>
              <a:t>produktem jsou margaríny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08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tuky </a:t>
            </a:r>
            <a:r>
              <a:rPr lang="cs-CZ" dirty="0"/>
              <a:t>působí v kuchyňské úpravě příznivě. </a:t>
            </a:r>
            <a:endParaRPr lang="cs-CZ" dirty="0" smtClean="0"/>
          </a:p>
          <a:p>
            <a:r>
              <a:rPr lang="cs-CZ" dirty="0" smtClean="0"/>
              <a:t>dodávají </a:t>
            </a:r>
            <a:r>
              <a:rPr lang="cs-CZ" dirty="0"/>
              <a:t>pokrmům příjemnou chuť, vůni, vzhled, lesk i barvu. </a:t>
            </a:r>
            <a:endParaRPr lang="cs-CZ" b="1" i="1" dirty="0"/>
          </a:p>
          <a:p>
            <a:r>
              <a:rPr lang="cs-CZ" dirty="0" smtClean="0"/>
              <a:t>pokrmy </a:t>
            </a:r>
            <a:r>
              <a:rPr lang="cs-CZ" dirty="0"/>
              <a:t>s obsahem tuků </a:t>
            </a:r>
            <a:r>
              <a:rPr lang="cs-CZ" dirty="0" smtClean="0"/>
              <a:t>jsou sytější</a:t>
            </a:r>
            <a:r>
              <a:rPr lang="cs-CZ" dirty="0"/>
              <a:t>, tráví se pomaleji, po menším množství a jsou tedy lépe využitelné</a:t>
            </a:r>
            <a:r>
              <a:rPr lang="cs-CZ" b="1" i="1" dirty="0"/>
              <a:t>. </a:t>
            </a:r>
            <a:endParaRPr lang="cs-CZ" b="1" i="1" dirty="0" smtClean="0"/>
          </a:p>
          <a:p>
            <a:r>
              <a:rPr lang="cs-CZ" dirty="0" smtClean="0"/>
              <a:t>nevhodnou </a:t>
            </a:r>
            <a:r>
              <a:rPr lang="cs-CZ" dirty="0"/>
              <a:t>kuchyňskou úpravou se biologická hodnota tuků snižuje</a:t>
            </a:r>
            <a:r>
              <a:rPr lang="cs-CZ" b="1" i="1" dirty="0"/>
              <a:t>.</a:t>
            </a:r>
            <a:r>
              <a:rPr lang="cs-CZ" dirty="0"/>
              <a:t> 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97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</a:t>
            </a:r>
            <a:r>
              <a:rPr lang="cs-CZ" dirty="0"/>
              <a:t>vysokých teplotách (nad 180°C ) se tuk rozkládá – těkavé látky – štiplavý zápach - </a:t>
            </a:r>
            <a:r>
              <a:rPr lang="cs-CZ" i="1" dirty="0"/>
              <a:t>akrolein</a:t>
            </a:r>
            <a:r>
              <a:rPr lang="cs-CZ" dirty="0"/>
              <a:t>, který je jedovatý (karcinogenní), ve studené potravině nemá chuť ani vůni - je v potravině </a:t>
            </a:r>
            <a:r>
              <a:rPr lang="cs-CZ" dirty="0" smtClean="0"/>
              <a:t>nezjistitelný</a:t>
            </a:r>
          </a:p>
          <a:p>
            <a:r>
              <a:rPr lang="cs-CZ" dirty="0" smtClean="0"/>
              <a:t>přepálený </a:t>
            </a:r>
            <a:r>
              <a:rPr lang="cs-CZ" dirty="0"/>
              <a:t>tuk nesmí </a:t>
            </a:r>
            <a:r>
              <a:rPr lang="cs-CZ" dirty="0" smtClean="0"/>
              <a:t>používat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27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nevhodným </a:t>
            </a:r>
            <a:r>
              <a:rPr lang="cs-CZ" dirty="0"/>
              <a:t>skladováním, na vzduchu, teplem a působením UV záření, MO a vlhkosti dochází k uvolňování mastných kyselin </a:t>
            </a:r>
            <a:r>
              <a:rPr lang="cs-CZ" dirty="0" smtClean="0"/>
              <a:t>– žluknutí tuků </a:t>
            </a:r>
          </a:p>
          <a:p>
            <a:r>
              <a:rPr lang="cs-CZ" dirty="0" smtClean="0"/>
              <a:t>nebo </a:t>
            </a:r>
            <a:r>
              <a:rPr lang="cs-CZ" dirty="0"/>
              <a:t>k rozvoji plísní a vznikají jedovaté látky (aflatoxiny) 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94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rostlinné oleje znáš?</a:t>
            </a:r>
          </a:p>
          <a:p>
            <a:r>
              <a:rPr lang="cs-CZ" dirty="0" smtClean="0"/>
              <a:t>Co je to </a:t>
            </a:r>
            <a:r>
              <a:rPr lang="cs-CZ" dirty="0" err="1" smtClean="0"/>
              <a:t>trán</a:t>
            </a:r>
            <a:r>
              <a:rPr lang="cs-CZ" smtClean="0"/>
              <a:t>?</a:t>
            </a:r>
            <a:endParaRPr lang="cs-CZ" dirty="0" smtClean="0"/>
          </a:p>
          <a:p>
            <a:r>
              <a:rPr lang="cs-CZ" dirty="0" smtClean="0"/>
              <a:t>Vysvětli ztužování tuků.</a:t>
            </a:r>
          </a:p>
          <a:p>
            <a:r>
              <a:rPr lang="cs-CZ" dirty="0" smtClean="0"/>
              <a:t>Co je to akrolein, jak vzniká a co způsobuje?</a:t>
            </a:r>
          </a:p>
          <a:p>
            <a:r>
              <a:rPr lang="cs-CZ" dirty="0" smtClean="0"/>
              <a:t>Co je to žluknutí tuků?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10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435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zdroje</vt:lpstr>
      <vt:lpstr>        Rozdělení a vlastnosti tuků</vt:lpstr>
      <vt:lpstr>Rostlinné tuky a oleje </vt:lpstr>
      <vt:lpstr>Prezentace aplikace PowerPoint</vt:lpstr>
      <vt:lpstr>Prezentace aplikace PowerPoint</vt:lpstr>
      <vt:lpstr>Výroba rostlinných tuků a olejů</vt:lpstr>
      <vt:lpstr>Živočišné tuky </vt:lpstr>
      <vt:lpstr>Prezentace aplikace PowerPoint</vt:lpstr>
      <vt:lpstr>ztužování</vt:lpstr>
      <vt:lpstr>Prezentace aplikace PowerPoint</vt:lpstr>
      <vt:lpstr>Prezentace aplikace PowerPoint</vt:lpstr>
      <vt:lpstr>Prezentace aplikace PowerPoint</vt:lpstr>
      <vt:lpstr>Otázky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 (Lipidy)</dc:title>
  <dc:creator>Hajný</dc:creator>
  <cp:lastModifiedBy>Zdeněk Laski</cp:lastModifiedBy>
  <cp:revision>58</cp:revision>
  <dcterms:created xsi:type="dcterms:W3CDTF">2012-10-22T15:49:23Z</dcterms:created>
  <dcterms:modified xsi:type="dcterms:W3CDTF">2014-06-05T08:45:07Z</dcterms:modified>
</cp:coreProperties>
</file>