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8" r:id="rId12"/>
    <p:sldId id="270" r:id="rId13"/>
    <p:sldId id="269" r:id="rId14"/>
    <p:sldId id="265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B%C3%ADlkov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loutek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s.wikipedia.org/wiki/B%C3%ADlkov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Hov%C4%9Bz%C3%AD_maso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Jogurt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Hemoglobi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apra%C4%8Forost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Myoglobin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Pepsi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0427030"/>
              </p:ext>
            </p:extLst>
          </p:nvPr>
        </p:nvGraphicFramePr>
        <p:xfrm>
          <a:off x="469104" y="2181196"/>
          <a:ext cx="8201964" cy="35622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64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CHE.0307.2E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Bílkoviny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813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se složením a vlastnostmi bílkovin a jejich významem ve výživě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Proteiny, alfa-aminokyseliny, esenciální aminokyseliny, albuminy, globuliny, prolaminy, lepek, kasein, hemoglobin, chlorofyl, myoglobin, skleroproteiny, inzulin, denaturace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Bílkoviny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Bílkoviny </a:t>
            </a:r>
            <a:r>
              <a:rPr lang="cs-CZ" b="1" dirty="0"/>
              <a:t>(Proteiny)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8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složité </a:t>
            </a:r>
            <a:r>
              <a:rPr lang="cs-CZ" dirty="0" smtClean="0"/>
              <a:t>organické dusíkaté látky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organismu patří mezi stavební látky</a:t>
            </a:r>
          </a:p>
        </p:txBody>
      </p:sp>
    </p:spTree>
    <p:extLst>
      <p:ext uri="{BB962C8B-B14F-4D97-AF65-F5344CB8AC3E}">
        <p14:creationId xmlns:p14="http://schemas.microsoft.com/office/powerpoint/2010/main" xmlns="" val="187194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</a:t>
            </a:r>
            <a:r>
              <a:rPr lang="cs-CZ" dirty="0"/>
              <a:t>je </a:t>
            </a:r>
            <a:r>
              <a:rPr lang="cs-CZ" i="1" dirty="0" smtClean="0"/>
              <a:t>alfa-aminokyseliny</a:t>
            </a:r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pPr marL="0" indent="0">
              <a:buNone/>
            </a:pPr>
            <a:r>
              <a:rPr lang="cs-CZ" sz="800" b="1" dirty="0" smtClean="0"/>
              <a:t>                                                               </a:t>
            </a:r>
            <a:r>
              <a:rPr lang="cs-CZ" sz="800" b="1" dirty="0" smtClean="0"/>
              <a:t>Obr.č.1a: </a:t>
            </a:r>
            <a:r>
              <a:rPr lang="cs-CZ" sz="800" b="1" dirty="0">
                <a:hlinkClick r:id="rId2"/>
              </a:rPr>
              <a:t>http://</a:t>
            </a:r>
            <a:r>
              <a:rPr lang="cs-CZ" sz="800" b="1" dirty="0" smtClean="0">
                <a:hlinkClick r:id="rId2"/>
              </a:rPr>
              <a:t>cs.wikipedia.org/wiki/B%C3%ADlkovina</a:t>
            </a:r>
            <a:endParaRPr lang="cs-CZ" sz="800" b="1" dirty="0" smtClean="0"/>
          </a:p>
          <a:p>
            <a:endParaRPr lang="cs-CZ" sz="800" b="1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50000"/>
                    </a14:imgEffect>
                    <a14:imgEffect>
                      <a14:brightnessContrast bright="-18000" contrast="5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868425" y="2348880"/>
            <a:ext cx="2775584" cy="2035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1698037" cy="5101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6525344"/>
            <a:ext cx="44807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/>
              <a:t>Obr. </a:t>
            </a:r>
            <a:r>
              <a:rPr lang="cs-CZ" sz="800" b="1" dirty="0" smtClean="0"/>
              <a:t>1b: </a:t>
            </a:r>
            <a:r>
              <a:rPr lang="cs-CZ" sz="800" b="1" dirty="0" smtClean="0">
                <a:hlinkClick r:id="rId2"/>
              </a:rPr>
              <a:t>http://</a:t>
            </a:r>
            <a:r>
              <a:rPr lang="cs-CZ" sz="800" b="1" dirty="0" smtClean="0">
                <a:hlinkClick r:id="rId2"/>
              </a:rPr>
              <a:t>cs.wikipedia.org/wiki/B%C3%ADlkovina#mediaviewer/Soubor:ProteinStructures.png</a:t>
            </a:r>
            <a:endParaRPr lang="cs-CZ" sz="800" b="1" dirty="0" smtClean="0"/>
          </a:p>
          <a:p>
            <a:endParaRPr lang="cs-CZ" sz="800" b="1" dirty="0"/>
          </a:p>
        </p:txBody>
      </p:sp>
    </p:spTree>
    <p:extLst>
      <p:ext uri="{BB962C8B-B14F-4D97-AF65-F5344CB8AC3E}">
        <p14:creationId xmlns:p14="http://schemas.microsoft.com/office/powerpoint/2010/main" xmlns="" val="27799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rozdělení: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plnohodnotné </a:t>
            </a:r>
            <a:r>
              <a:rPr lang="cs-CZ" dirty="0"/>
              <a:t>a </a:t>
            </a:r>
            <a:r>
              <a:rPr lang="cs-CZ" dirty="0" smtClean="0"/>
              <a:t>neplnohodnotné </a:t>
            </a:r>
            <a:endParaRPr lang="cs-CZ" dirty="0"/>
          </a:p>
          <a:p>
            <a:r>
              <a:rPr lang="cs-CZ" dirty="0" smtClean="0"/>
              <a:t>jednoduché </a:t>
            </a:r>
            <a:r>
              <a:rPr lang="cs-CZ" dirty="0"/>
              <a:t>a složené</a:t>
            </a:r>
          </a:p>
        </p:txBody>
      </p:sp>
    </p:spTree>
    <p:extLst>
      <p:ext uri="{BB962C8B-B14F-4D97-AF65-F5344CB8AC3E}">
        <p14:creationId xmlns:p14="http://schemas.microsoft.com/office/powerpoint/2010/main" xmlns="" val="128596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Plnohodnotné 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</a:t>
            </a:r>
            <a:r>
              <a:rPr lang="cs-CZ" dirty="0"/>
              <a:t>živočišných potravinách </a:t>
            </a:r>
            <a:r>
              <a:rPr lang="cs-CZ" dirty="0" smtClean="0"/>
              <a:t>- mléko, vejce, maso</a:t>
            </a:r>
          </a:p>
          <a:p>
            <a:r>
              <a:rPr lang="cs-CZ" dirty="0" smtClean="0"/>
              <a:t>obsahují esenciální  </a:t>
            </a:r>
            <a:r>
              <a:rPr lang="cs-CZ" dirty="0"/>
              <a:t>aminokyseliny - pro výživu člověka nenahraditelné</a:t>
            </a:r>
            <a:endParaRPr lang="cs-CZ" b="1" i="1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Obr.č.2:</a:t>
            </a:r>
            <a:r>
              <a:rPr lang="cs-CZ" dirty="0" smtClean="0"/>
              <a:t>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cs.wikipedia.org/wiki/B%C3%ADlkovina</a:t>
            </a:r>
            <a:r>
              <a:rPr lang="cs-CZ" sz="800" dirty="0"/>
              <a:t>                          Obr.č.3: </a:t>
            </a:r>
            <a:r>
              <a:rPr lang="cs-CZ" sz="800" dirty="0">
                <a:hlinkClick r:id="rId3"/>
              </a:rPr>
              <a:t>http://cs.wikipedia.org/wiki/%</a:t>
            </a:r>
            <a:r>
              <a:rPr lang="cs-CZ" sz="800" dirty="0" smtClean="0">
                <a:hlinkClick r:id="rId3"/>
              </a:rPr>
              <a:t>C5%BDloutek</a:t>
            </a:r>
            <a:r>
              <a:rPr lang="cs-CZ" sz="800" dirty="0"/>
              <a:t>      </a:t>
            </a:r>
            <a:r>
              <a:rPr lang="cs-CZ" sz="800" dirty="0" smtClean="0"/>
              <a:t>                    </a:t>
            </a:r>
            <a:r>
              <a:rPr lang="cs-CZ" sz="800" dirty="0"/>
              <a:t>Obr.č.4: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cs.wikipedia.org/wiki/Hov%C4%9Bz%C3%AD_maso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33454"/>
            <a:ext cx="209708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33454"/>
            <a:ext cx="2095500" cy="1578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2095500" cy="1578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116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Neplnohodnotné 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rostlinných </a:t>
            </a:r>
            <a:r>
              <a:rPr lang="cs-CZ" dirty="0" smtClean="0"/>
              <a:t>potravinách - neobsahují </a:t>
            </a:r>
            <a:r>
              <a:rPr lang="cs-CZ" dirty="0"/>
              <a:t>esenciální  aminokyseliny </a:t>
            </a:r>
            <a:endParaRPr lang="cs-CZ" dirty="0" smtClean="0"/>
          </a:p>
          <a:p>
            <a:r>
              <a:rPr lang="cs-CZ" dirty="0" smtClean="0"/>
              <a:t>sója a některé </a:t>
            </a:r>
            <a:r>
              <a:rPr lang="cs-CZ" dirty="0"/>
              <a:t>luštěniny a </a:t>
            </a:r>
            <a:r>
              <a:rPr lang="cs-CZ" dirty="0" smtClean="0"/>
              <a:t>obiloviny </a:t>
            </a:r>
            <a:r>
              <a:rPr lang="cs-CZ" dirty="0"/>
              <a:t>obsahují bílkoviny, které se přibližují </a:t>
            </a:r>
            <a:r>
              <a:rPr lang="cs-CZ" dirty="0" smtClean="0"/>
              <a:t>živočišným, většinou neobsahují </a:t>
            </a:r>
            <a:r>
              <a:rPr lang="cs-CZ" dirty="0"/>
              <a:t>všechny esenciální </a:t>
            </a:r>
            <a:r>
              <a:rPr lang="cs-CZ" dirty="0" smtClean="0"/>
              <a:t>aminokyseliny 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71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i="1" u="sng" dirty="0" smtClean="0"/>
              <a:t>Jednoduché </a:t>
            </a:r>
            <a:r>
              <a:rPr lang="cs-CZ" b="1" i="1" u="sng" dirty="0"/>
              <a:t>bílkoviny</a:t>
            </a:r>
            <a:r>
              <a:rPr lang="cs-CZ" i="1" dirty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albuminy</a:t>
            </a:r>
            <a:r>
              <a:rPr lang="cs-CZ" dirty="0" smtClean="0"/>
              <a:t>- </a:t>
            </a:r>
            <a:r>
              <a:rPr lang="cs-CZ" dirty="0"/>
              <a:t>rozpustné ve vodě </a:t>
            </a:r>
          </a:p>
          <a:p>
            <a:r>
              <a:rPr lang="cs-CZ" i="1" dirty="0"/>
              <a:t>globuliny</a:t>
            </a:r>
            <a:r>
              <a:rPr lang="cs-CZ" dirty="0"/>
              <a:t>-rozpustné v roztocích solí -obsaženy v mléce, </a:t>
            </a:r>
            <a:r>
              <a:rPr lang="cs-CZ" dirty="0" smtClean="0"/>
              <a:t>svalech, </a:t>
            </a:r>
            <a:r>
              <a:rPr lang="cs-CZ" dirty="0"/>
              <a:t>vaječném bílku a krevním séru , mají ochrannou funkci</a:t>
            </a:r>
          </a:p>
          <a:p>
            <a:r>
              <a:rPr lang="cs-CZ" i="1" dirty="0"/>
              <a:t>prolaminy</a:t>
            </a:r>
            <a:r>
              <a:rPr lang="cs-CZ" dirty="0"/>
              <a:t> a </a:t>
            </a:r>
            <a:r>
              <a:rPr lang="cs-CZ" i="1" dirty="0" err="1"/>
              <a:t>gluteliny</a:t>
            </a:r>
            <a:r>
              <a:rPr lang="cs-CZ" dirty="0"/>
              <a:t> - pšeničné bílkoviny – tvoří lepek ( =  gliadin a </a:t>
            </a:r>
            <a:r>
              <a:rPr lang="cs-CZ" dirty="0" err="1"/>
              <a:t>glutenin</a:t>
            </a:r>
            <a:r>
              <a:rPr lang="cs-CZ" dirty="0"/>
              <a:t> 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51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u="sng" dirty="0"/>
              <a:t>Složené </a:t>
            </a:r>
            <a:r>
              <a:rPr lang="cs-CZ" sz="4000" b="1" i="1" u="sng" dirty="0" smtClean="0"/>
              <a:t>bílkoviny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obsahují </a:t>
            </a:r>
            <a:r>
              <a:rPr lang="cs-CZ" dirty="0"/>
              <a:t>organická barviva, sacharidy,  lipidy, ionty kovů, kyselinu fosforečnou atd. </a:t>
            </a:r>
          </a:p>
          <a:p>
            <a:r>
              <a:rPr lang="cs-CZ" dirty="0"/>
              <a:t> </a:t>
            </a:r>
            <a:r>
              <a:rPr lang="cs-CZ" i="1" dirty="0" smtClean="0"/>
              <a:t>fosfoproteiny</a:t>
            </a:r>
            <a:r>
              <a:rPr lang="cs-CZ" dirty="0" smtClean="0"/>
              <a:t> - kasein </a:t>
            </a:r>
            <a:r>
              <a:rPr lang="cs-CZ" dirty="0"/>
              <a:t>obsažen v mléce působením kyseliny nebo syřidla se sráží výroba sýrů, tvarohu, </a:t>
            </a:r>
            <a:r>
              <a:rPr lang="cs-CZ" dirty="0" smtClean="0"/>
              <a:t>jogurtů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                                             Obr.č.5: </a:t>
            </a:r>
            <a:r>
              <a:rPr lang="cs-CZ" sz="800" dirty="0" smtClean="0">
                <a:hlinkClick r:id="rId2"/>
              </a:rPr>
              <a:t>http://cs.wikipedia.org/wiki/Jogurt</a:t>
            </a:r>
            <a:r>
              <a:rPr lang="cs-CZ" sz="800" dirty="0" smtClean="0"/>
              <a:t> 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21088"/>
            <a:ext cx="20955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9926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lipoproteiny</a:t>
            </a:r>
            <a:r>
              <a:rPr lang="cs-CZ" dirty="0" smtClean="0"/>
              <a:t> </a:t>
            </a:r>
            <a:r>
              <a:rPr lang="cs-CZ" dirty="0"/>
              <a:t>- vázané na tuky jsou součástí protoplazmy </a:t>
            </a:r>
          </a:p>
          <a:p>
            <a:r>
              <a:rPr lang="cs-CZ" i="1" dirty="0" smtClean="0"/>
              <a:t>chromoproteiny</a:t>
            </a:r>
            <a:r>
              <a:rPr lang="cs-CZ" dirty="0" smtClean="0"/>
              <a:t> </a:t>
            </a:r>
            <a:r>
              <a:rPr lang="cs-CZ" dirty="0"/>
              <a:t>- tvořeny bílkovinou a barvivem - </a:t>
            </a:r>
            <a:r>
              <a:rPr lang="cs-CZ" u="sng" dirty="0"/>
              <a:t>hemoglobin</a:t>
            </a:r>
            <a:r>
              <a:rPr lang="cs-CZ" b="1" dirty="0"/>
              <a:t> </a:t>
            </a:r>
            <a:r>
              <a:rPr lang="cs-CZ" dirty="0"/>
              <a:t>obsahuje železo</a:t>
            </a:r>
            <a:r>
              <a:rPr lang="cs-CZ" dirty="0" smtClean="0"/>
              <a:t>,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                                                                                                 Obr.č.6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cs.wikipedia.org/wiki/Hemoglobin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</a:t>
            </a:r>
            <a:endParaRPr lang="cs-CZ" sz="9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238125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796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chlorofyl</a:t>
            </a:r>
            <a:r>
              <a:rPr lang="cs-CZ" dirty="0"/>
              <a:t> - hořčík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900" dirty="0" smtClean="0"/>
              <a:t>           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   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sz="900" dirty="0"/>
          </a:p>
          <a:p>
            <a:pPr>
              <a:buNone/>
            </a:pP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25717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76872"/>
            <a:ext cx="1818691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5229200"/>
            <a:ext cx="46378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</a:t>
            </a:r>
            <a:r>
              <a:rPr lang="cs-CZ" sz="800" dirty="0" smtClean="0"/>
              <a:t>7b: </a:t>
            </a:r>
            <a:r>
              <a:rPr lang="cs-CZ" sz="800" dirty="0" smtClean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cs.wikipedia.org/wiki/Kapra%C4%8Forosty#mediaviewer/Soubor:Equisetum.sylvaticum.jpg</a:t>
            </a:r>
            <a:endParaRPr lang="cs-CZ" sz="800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436510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Obr.č.7a:  </a:t>
            </a:r>
            <a:endParaRPr lang="cs-CZ" sz="800" dirty="0" smtClean="0"/>
          </a:p>
          <a:p>
            <a:r>
              <a:rPr lang="cs-CZ" sz="800" dirty="0" smtClean="0">
                <a:hlinkClick r:id="rId4"/>
              </a:rPr>
              <a:t>http</a:t>
            </a:r>
            <a:r>
              <a:rPr lang="cs-CZ" sz="800" dirty="0" smtClean="0">
                <a:hlinkClick r:id="rId4"/>
              </a:rPr>
              <a:t>://cs.wikipedia.org/wiki/Kapra%C4%8Forosty#mediaviewer/Soubor:Fern_dsc06699.jpg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267930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u="sng" dirty="0" smtClean="0"/>
              <a:t>myoglobin</a:t>
            </a:r>
            <a:r>
              <a:rPr lang="cs-CZ" dirty="0" smtClean="0"/>
              <a:t> – bílkovina masa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" dirty="0" smtClean="0"/>
              <a:t>                            Obr.č.8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cs.wikipedia.org/wiki/Myoglobin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sz="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09550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999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nukleoproteiny</a:t>
            </a:r>
            <a:r>
              <a:rPr lang="cs-CZ" dirty="0" smtClean="0"/>
              <a:t> </a:t>
            </a:r>
            <a:r>
              <a:rPr lang="cs-CZ" dirty="0"/>
              <a:t>- jsou složkou jader rostlinných a živočišných buněk, jsou stavební látkou, a součástí  metabolických </a:t>
            </a:r>
            <a:r>
              <a:rPr lang="cs-CZ" dirty="0" smtClean="0"/>
              <a:t>enzymů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Obr.č.9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cs.wikipedia.org/wiki/Pepsin</a:t>
            </a:r>
            <a:endParaRPr lang="cs-CZ" sz="800" dirty="0" smtClean="0"/>
          </a:p>
          <a:p>
            <a:endParaRPr lang="cs-CZ" sz="800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7597" y="3284984"/>
            <a:ext cx="2479543" cy="185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222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Inzulin</a:t>
            </a:r>
            <a:r>
              <a:rPr lang="cs-CZ" b="1" dirty="0"/>
              <a:t> </a:t>
            </a:r>
            <a:r>
              <a:rPr lang="cs-CZ" dirty="0"/>
              <a:t>– pomáhá odbourávat krevní </a:t>
            </a:r>
            <a:r>
              <a:rPr lang="cs-CZ" dirty="0" smtClean="0"/>
              <a:t>cukr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i="1" dirty="0"/>
              <a:t>skleroproteiny </a:t>
            </a:r>
            <a:r>
              <a:rPr lang="cs-CZ" dirty="0"/>
              <a:t>-</a:t>
            </a:r>
            <a:r>
              <a:rPr lang="cs-CZ" i="1" dirty="0"/>
              <a:t> </a:t>
            </a:r>
            <a:r>
              <a:rPr lang="cs-CZ" dirty="0"/>
              <a:t>jsou také jednoduché nerozpustné bílkoviny s vysokým obsahem síry jsou základem podpůrných tkání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704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Denaturace bílkovin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změna fyzikálních </a:t>
            </a:r>
            <a:r>
              <a:rPr lang="cs-CZ" dirty="0"/>
              <a:t>a </a:t>
            </a:r>
            <a:r>
              <a:rPr lang="cs-CZ" dirty="0" smtClean="0"/>
              <a:t>chemických vlastností </a:t>
            </a:r>
            <a:r>
              <a:rPr lang="cs-CZ" dirty="0"/>
              <a:t>- při tepelném zpracování bílkovin, </a:t>
            </a:r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některých technologických procesech - prokysání mléka, zrání sýrů, pečení pečiva. </a:t>
            </a:r>
            <a:endParaRPr lang="cs-CZ" dirty="0" smtClean="0"/>
          </a:p>
          <a:p>
            <a:r>
              <a:rPr lang="cs-CZ" dirty="0" smtClean="0"/>
              <a:t>bílkoviny jsou stravitelnější </a:t>
            </a:r>
            <a:r>
              <a:rPr lang="cs-CZ" dirty="0"/>
              <a:t>a </a:t>
            </a:r>
            <a:r>
              <a:rPr lang="cs-CZ" dirty="0" smtClean="0"/>
              <a:t>chutnější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693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zvýšené </a:t>
            </a:r>
            <a:r>
              <a:rPr lang="cs-CZ" dirty="0"/>
              <a:t>množství bílkovin </a:t>
            </a:r>
            <a:r>
              <a:rPr lang="cs-CZ" dirty="0" smtClean="0"/>
              <a:t>- </a:t>
            </a:r>
            <a:r>
              <a:rPr lang="cs-CZ" dirty="0"/>
              <a:t>lidé žijící v studených oblastech, </a:t>
            </a:r>
            <a:r>
              <a:rPr lang="cs-CZ" dirty="0" smtClean="0"/>
              <a:t>obyvatelé </a:t>
            </a:r>
            <a:r>
              <a:rPr lang="cs-CZ" dirty="0"/>
              <a:t>tropických a subtropických krajin mají potřebu bílkovin </a:t>
            </a:r>
            <a:r>
              <a:rPr lang="cs-CZ" dirty="0" smtClean="0"/>
              <a:t>menší</a:t>
            </a:r>
            <a:endParaRPr lang="cs-CZ" b="1" i="1" dirty="0"/>
          </a:p>
          <a:p>
            <a:r>
              <a:rPr lang="cs-CZ" dirty="0"/>
              <a:t>Při nedostatečném příjmu bílkovin </a:t>
            </a:r>
            <a:r>
              <a:rPr lang="cs-CZ" dirty="0" smtClean="0"/>
              <a:t>- zpomalení růstu </a:t>
            </a:r>
            <a:r>
              <a:rPr lang="cs-CZ" dirty="0"/>
              <a:t>organismu, </a:t>
            </a:r>
            <a:r>
              <a:rPr lang="cs-CZ" dirty="0" smtClean="0"/>
              <a:t>snížení tělesné hmotnosti, únava </a:t>
            </a:r>
          </a:p>
          <a:p>
            <a:r>
              <a:rPr lang="cs-CZ" dirty="0" smtClean="0"/>
              <a:t>při </a:t>
            </a:r>
            <a:r>
              <a:rPr lang="cs-CZ" dirty="0"/>
              <a:t>dlouhodobém nedostatečném příjmu </a:t>
            </a:r>
            <a:r>
              <a:rPr lang="cs-CZ" dirty="0" smtClean="0"/>
              <a:t>- poruchy </a:t>
            </a:r>
            <a:r>
              <a:rPr lang="cs-CZ" dirty="0"/>
              <a:t>důležitých funkcí organismu.</a:t>
            </a:r>
            <a:endParaRPr lang="cs-CZ" b="1" i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440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základní složkou bílkovin?</a:t>
            </a:r>
          </a:p>
          <a:p>
            <a:r>
              <a:rPr lang="cs-CZ" dirty="0" smtClean="0"/>
              <a:t>Jak dělíme bílkoviny?</a:t>
            </a:r>
          </a:p>
          <a:p>
            <a:r>
              <a:rPr lang="cs-CZ" dirty="0" smtClean="0"/>
              <a:t>Popiš význam esenciálních aminokyselin, kde se vyskytují?</a:t>
            </a:r>
          </a:p>
          <a:p>
            <a:r>
              <a:rPr lang="cs-CZ" dirty="0" smtClean="0"/>
              <a:t>Charakterizuj bílkoviny mouky.</a:t>
            </a:r>
          </a:p>
          <a:p>
            <a:r>
              <a:rPr lang="cs-CZ" dirty="0" smtClean="0"/>
              <a:t>Co obsahují složené bílkoviny?</a:t>
            </a:r>
          </a:p>
          <a:p>
            <a:r>
              <a:rPr lang="cs-CZ" dirty="0" smtClean="0"/>
              <a:t>Popiš denaturaci bílkovin, jaký je </a:t>
            </a:r>
            <a:r>
              <a:rPr lang="cs-CZ" smtClean="0"/>
              <a:t>její význam?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445</Words>
  <Application>Microsoft Office PowerPoint</Application>
  <PresentationFormat>Předvádění na obrazovce (4:3)</PresentationFormat>
  <Paragraphs>134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 Bílkoviny (Proteiny) </vt:lpstr>
      <vt:lpstr>Snímek 3</vt:lpstr>
      <vt:lpstr>Snímek 4</vt:lpstr>
      <vt:lpstr> rozdělení: </vt:lpstr>
      <vt:lpstr>Plnohodnotné bílkoviny</vt:lpstr>
      <vt:lpstr>Neplnohodnotné bílkoviny</vt:lpstr>
      <vt:lpstr> Jednoduché bílkoviny  </vt:lpstr>
      <vt:lpstr>Složené bílkoviny</vt:lpstr>
      <vt:lpstr>Snímek 10</vt:lpstr>
      <vt:lpstr>Snímek 11</vt:lpstr>
      <vt:lpstr>Snímek 12</vt:lpstr>
      <vt:lpstr>Snímek 13</vt:lpstr>
      <vt:lpstr>Snímek 14</vt:lpstr>
      <vt:lpstr>Denaturace bílkovin</vt:lpstr>
      <vt:lpstr>Snímek 16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47</cp:revision>
  <dcterms:created xsi:type="dcterms:W3CDTF">2012-10-30T18:37:17Z</dcterms:created>
  <dcterms:modified xsi:type="dcterms:W3CDTF">2014-06-14T08:32:19Z</dcterms:modified>
</cp:coreProperties>
</file>