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9" r:id="rId2"/>
    <p:sldId id="256" r:id="rId3"/>
    <p:sldId id="257" r:id="rId4"/>
    <p:sldId id="258" r:id="rId5"/>
    <p:sldId id="259" r:id="rId6"/>
    <p:sldId id="266" r:id="rId7"/>
    <p:sldId id="260" r:id="rId8"/>
    <p:sldId id="261" r:id="rId9"/>
    <p:sldId id="262" r:id="rId10"/>
    <p:sldId id="267" r:id="rId11"/>
    <p:sldId id="263" r:id="rId12"/>
    <p:sldId id="264" r:id="rId13"/>
    <p:sldId id="265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w 1588"/>
              <a:gd name="T1" fmla="*/ 0 h 1912"/>
              <a:gd name="T2" fmla="*/ 0 w 1588"/>
              <a:gd name="T3" fmla="*/ 9525 h 1912"/>
              <a:gd name="T4" fmla="*/ 0 w 1588"/>
              <a:gd name="T5" fmla="*/ 9525 h 1912"/>
              <a:gd name="T6" fmla="*/ 0 w 1588"/>
              <a:gd name="T7" fmla="*/ 95250 h 1912"/>
              <a:gd name="T8" fmla="*/ 0 w 1588"/>
              <a:gd name="T9" fmla="*/ 3035300 h 1912"/>
              <a:gd name="T10" fmla="*/ 0 w 1588"/>
              <a:gd name="T11" fmla="*/ 3035300 h 1912"/>
              <a:gd name="T12" fmla="*/ 0 w 1588"/>
              <a:gd name="T13" fmla="*/ 0 h 1912"/>
              <a:gd name="T14" fmla="*/ 0 w 1588"/>
              <a:gd name="T15" fmla="*/ 0 h 191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588" h="1912">
                <a:moveTo>
                  <a:pt x="0" y="0"/>
                </a:move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38B20-EC7B-430A-A2E0-F4C1D9E9E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3803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150F72-2198-4D45-B034-9A2EDA5D7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7591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143F9-0F42-488A-91E0-7ACB61B56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9023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25DCB1-6ACE-4A87-A7BE-2BA60994F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54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359ED-40A7-4ACA-8C18-6D1B98285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2588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AF018-A1BE-4EEE-82BF-922CD723B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605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165FD3-25CA-425F-9EF6-4736792F9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2349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182191-7861-4C70-85FF-2D0093D107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4275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778AC6-A341-4DB5-B379-6BB93C521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3272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11359-6918-465E-AE22-3FDA6847C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9429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DABB30-7A3F-4D3C-A64E-1532182E5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9085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61027674-165B-4715-B110-5E17C29CA9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pr_obecn%C3%BD" TargetMode="External"/><Relationship Id="rId2" Type="http://schemas.openxmlformats.org/officeDocument/2006/relationships/hyperlink" Target="http://cs.wikipedia.org/wiki/Gouda_(s%C3%BDr)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Chlorid_sodn%C3%B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%C4%8Cerven%C3%A9_krvink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ndle_(plod)" TargetMode="External"/><Relationship Id="rId2" Type="http://schemas.openxmlformats.org/officeDocument/2006/relationships/hyperlink" Target="http://cs.wikipedia.org/wiki/Ban%C3%A1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7928" y="5923356"/>
            <a:ext cx="9148094" cy="720828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8057035"/>
              </p:ext>
            </p:extLst>
          </p:nvPr>
        </p:nvGraphicFramePr>
        <p:xfrm>
          <a:off x="467544" y="2258789"/>
          <a:ext cx="8203524" cy="3561006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1830030"/>
                <a:gridCol w="6373494"/>
              </a:tblGrid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effectLst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Ing. </a:t>
                      </a:r>
                      <a:r>
                        <a:rPr lang="cs-CZ" sz="900" smtClean="0">
                          <a:effectLst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Název šablony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Název </a:t>
                      </a:r>
                      <a:r>
                        <a:rPr lang="cs-CZ" sz="900" dirty="0" err="1" smtClean="0">
                          <a:effectLst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effectLst/>
                        </a:rPr>
                        <a:t>CHE.0309.2E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effectLst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effectLst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Minerální látky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anose="020B0604020202020204" pitchFamily="34" charset="0"/>
                        <a:ea typeface="Calibri"/>
                        <a:cs typeface="Arial CE" panose="020B0604020202020204" pitchFamily="34" charset="0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4488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komplexně seznamuje žáky s jednotlivými m</a:t>
                      </a:r>
                      <a:r>
                        <a:rPr lang="cs-CZ" sz="900" dirty="0" smtClean="0"/>
                        <a:t>inerálními látkami</a:t>
                      </a:r>
                      <a:r>
                        <a:rPr lang="cs-CZ" sz="900" dirty="0" smtClean="0">
                          <a:effectLst/>
                        </a:rPr>
                        <a:t> a jejich významem ve výživě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4357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Biokatalyzátory, m</a:t>
                      </a:r>
                      <a:r>
                        <a:rPr lang="cs-CZ" sz="900" dirty="0" smtClean="0"/>
                        <a:t>inerální látky, energetická hodnota, </a:t>
                      </a:r>
                      <a:r>
                        <a:rPr lang="cs-CZ" sz="900" dirty="0" err="1" smtClean="0"/>
                        <a:t>jodizace</a:t>
                      </a:r>
                      <a:r>
                        <a:rPr lang="cs-CZ" sz="900" dirty="0" smtClean="0"/>
                        <a:t>, fluorizace, </a:t>
                      </a:r>
                      <a:r>
                        <a:rPr lang="cs-CZ" sz="900" dirty="0" smtClean="0">
                          <a:effectLst/>
                        </a:rPr>
                        <a:t>vápník, fosfor, hořčík, železo, stopové prvky, fortifikace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  <a:tr h="1862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5.11.</a:t>
                      </a:r>
                      <a:r>
                        <a:rPr lang="cs-CZ" sz="900" baseline="0" dirty="0" smtClean="0">
                          <a:effectLst/>
                        </a:rPr>
                        <a:t> </a:t>
                      </a:r>
                      <a:r>
                        <a:rPr lang="cs-CZ" sz="900" dirty="0" smtClean="0">
                          <a:effectLst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1677" y="1739060"/>
            <a:ext cx="4519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Minerální látky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4469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/>
              <a:t>Minerální látky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význam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nemají žádnou energetickou hodnotu </a:t>
            </a:r>
          </a:p>
          <a:p>
            <a:pPr eaLnBrk="1" hangingPunct="1">
              <a:defRPr/>
            </a:pPr>
            <a:r>
              <a:rPr lang="cs-CZ" smtClean="0"/>
              <a:t>biologicky významné - v potravinách v různém množství </a:t>
            </a:r>
          </a:p>
          <a:p>
            <a:pPr eaLnBrk="1" hangingPunct="1">
              <a:defRPr/>
            </a:pPr>
            <a:r>
              <a:rPr lang="cs-CZ" smtClean="0"/>
              <a:t>člověk si bere potřebné prvky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buFontTx/>
              <a:buNone/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Minerální látky jsou: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/>
              <a:t>stavební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/>
              <a:t>funkční - nezbytné pro udržování činnosti jednotlivých orgánů.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dirty="0" smtClean="0"/>
              <a:t>   Člověk si je nedokáže vytvořit, přijímá je v potravě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dirty="0" smtClean="0"/>
              <a:t>   Jsou obsaženy v ovoci, zelenině, ale i další potraviny obsahují různá množství minerálních látek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smtClean="0"/>
              <a:t>Vápník a fosfor</a:t>
            </a:r>
            <a:r>
              <a:rPr lang="cs-CZ" smtClean="0"/>
              <a:t>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jsou nezbytné pro správný vývoj a růst kostí a zubů</a:t>
            </a:r>
          </a:p>
          <a:p>
            <a:pPr eaLnBrk="1" hangingPunct="1">
              <a:defRPr/>
            </a:pPr>
            <a:r>
              <a:rPr lang="cs-CZ" dirty="0" smtClean="0"/>
              <a:t>denní spotřeba je asi 800 mg vápníku a 1,5 g fosforu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obsaženy zejména v mléčných výrobcích a fosfor ve výrobcích z </a:t>
            </a:r>
            <a:r>
              <a:rPr lang="cs-CZ" dirty="0" smtClean="0"/>
              <a:t>ryb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Obr.č.1: </a:t>
            </a:r>
            <a:r>
              <a:rPr lang="cs-CZ" sz="800" dirty="0" smtClean="0">
                <a:hlinkClick r:id="rId2"/>
              </a:rPr>
              <a:t>http</a:t>
            </a:r>
            <a:r>
              <a:rPr lang="cs-CZ" sz="800" dirty="0">
                <a:hlinkClick r:id="rId2"/>
              </a:rPr>
              <a:t>://cs.wikipedia.org/wiki/Gouda_(s%C3%BDr</a:t>
            </a:r>
            <a:r>
              <a:rPr lang="cs-CZ" sz="800" dirty="0" smtClean="0">
                <a:hlinkClick r:id="rId2"/>
              </a:rPr>
              <a:t>)</a:t>
            </a:r>
            <a:r>
              <a:rPr lang="cs-CZ" sz="800" dirty="0"/>
              <a:t>          Obr.č.2: 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cs.wikipedia.org/wiki/Kapr_obecn%C3%BD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68960"/>
            <a:ext cx="2095500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04790"/>
            <a:ext cx="488273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5021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smtClean="0"/>
              <a:t>Sodík</a:t>
            </a:r>
            <a:r>
              <a:rPr lang="cs-CZ" smtClean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dodáván ve formě </a:t>
            </a:r>
            <a:r>
              <a:rPr lang="cs-CZ" dirty="0" err="1" smtClean="0"/>
              <a:t>NaCl</a:t>
            </a:r>
            <a:r>
              <a:rPr lang="cs-CZ" dirty="0" smtClean="0"/>
              <a:t> </a:t>
            </a:r>
          </a:p>
          <a:p>
            <a:pPr eaLnBrk="1" hangingPunct="1">
              <a:defRPr/>
            </a:pPr>
            <a:r>
              <a:rPr lang="cs-CZ" dirty="0" smtClean="0"/>
              <a:t>důležitý pro tvorbu </a:t>
            </a:r>
            <a:r>
              <a:rPr lang="cs-CZ" dirty="0" err="1" smtClean="0"/>
              <a:t>HCl</a:t>
            </a:r>
            <a:r>
              <a:rPr lang="cs-CZ" dirty="0" smtClean="0"/>
              <a:t> v žaludeční šťávě a NaHCO3  v pankreatické šťávě a žluči</a:t>
            </a:r>
          </a:p>
          <a:p>
            <a:pPr eaLnBrk="1" hangingPunct="1">
              <a:defRPr/>
            </a:pPr>
            <a:endParaRPr lang="cs-CZ" dirty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None/>
              <a:defRPr/>
            </a:pPr>
            <a:r>
              <a:rPr lang="cs-CZ" sz="800" dirty="0"/>
              <a:t>Obr.č.3: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cs.wikipedia.org/wiki/Chlorid_sodn%C3%BD</a:t>
            </a:r>
            <a:endParaRPr lang="cs-CZ" sz="800" dirty="0" smtClean="0"/>
          </a:p>
          <a:p>
            <a:pPr marL="0" indent="0" eaLnBrk="1" hangingPunct="1">
              <a:buNone/>
              <a:defRPr/>
            </a:pPr>
            <a:endParaRPr lang="cs-CZ" sz="8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3495220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smtClean="0"/>
              <a:t>Železo</a:t>
            </a:r>
            <a:r>
              <a:rPr lang="cs-CZ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důležité pro tvorbu červeného krevního barviva hemoglobinu</a:t>
            </a:r>
          </a:p>
          <a:p>
            <a:pPr eaLnBrk="1" hangingPunct="1">
              <a:defRPr/>
            </a:pPr>
            <a:endParaRPr lang="cs-CZ" dirty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None/>
              <a:defRPr/>
            </a:pPr>
            <a:r>
              <a:rPr lang="cs-CZ" dirty="0"/>
              <a:t>                </a:t>
            </a:r>
            <a:r>
              <a:rPr lang="cs-CZ" sz="800" dirty="0" smtClean="0"/>
              <a:t>Obr.č.4: </a:t>
            </a:r>
            <a:r>
              <a:rPr lang="cs-CZ" sz="800" dirty="0">
                <a:hlinkClick r:id="rId2"/>
              </a:rPr>
              <a:t>http://cs.wikipedia.org/wiki/%</a:t>
            </a:r>
            <a:r>
              <a:rPr lang="cs-CZ" sz="800" dirty="0" smtClean="0">
                <a:hlinkClick r:id="rId2"/>
              </a:rPr>
              <a:t>C4%8Cerven%C3%A9_krvinky</a:t>
            </a:r>
            <a:endParaRPr lang="cs-CZ" sz="800" dirty="0" smtClean="0"/>
          </a:p>
          <a:p>
            <a:pPr eaLnBrk="1" hangingPunct="1">
              <a:defRPr/>
            </a:pPr>
            <a:r>
              <a:rPr lang="cs-CZ" dirty="0" smtClean="0"/>
              <a:t>váže kyslík a přenáší ho do celého krevního oběhu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24944"/>
            <a:ext cx="137160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u="sng" smtClean="0"/>
              <a:t>Hořčík</a:t>
            </a:r>
            <a:r>
              <a:rPr lang="cs-CZ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napomáhá vstřebávání vápníku a fosforu </a:t>
            </a:r>
          </a:p>
          <a:p>
            <a:pPr eaLnBrk="1" hangingPunct="1">
              <a:defRPr/>
            </a:pPr>
            <a:r>
              <a:rPr lang="cs-CZ" dirty="0"/>
              <a:t>Udržuje v dobrém stavu </a:t>
            </a:r>
            <a:r>
              <a:rPr lang="cs-CZ" dirty="0" smtClean="0"/>
              <a:t>oběhový </a:t>
            </a:r>
            <a:r>
              <a:rPr lang="cs-CZ" dirty="0" smtClean="0"/>
              <a:t>systém </a:t>
            </a:r>
            <a:r>
              <a:rPr lang="cs-CZ" dirty="0" smtClean="0"/>
              <a:t>a </a:t>
            </a:r>
            <a:r>
              <a:rPr lang="cs-CZ" dirty="0"/>
              <a:t>je prevencí </a:t>
            </a:r>
            <a:r>
              <a:rPr lang="cs-CZ" dirty="0" smtClean="0"/>
              <a:t>infarktu</a:t>
            </a:r>
          </a:p>
          <a:p>
            <a:pPr eaLnBrk="1" hangingPunct="1">
              <a:defRPr/>
            </a:pPr>
            <a:r>
              <a:rPr lang="cs-CZ" dirty="0" smtClean="0"/>
              <a:t>průměrný </a:t>
            </a:r>
            <a:r>
              <a:rPr lang="cs-CZ" dirty="0"/>
              <a:t>příjem hořčíku v potravě by měl činit asi 300 mg </a:t>
            </a:r>
            <a:r>
              <a:rPr lang="cs-CZ" dirty="0" smtClean="0"/>
              <a:t>denně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zdrojem </a:t>
            </a:r>
            <a:r>
              <a:rPr lang="cs-CZ" dirty="0"/>
              <a:t>hořčíku </a:t>
            </a:r>
            <a:r>
              <a:rPr lang="cs-CZ" dirty="0" smtClean="0"/>
              <a:t>jsou banány, mandle, ořechy </a:t>
            </a:r>
            <a:r>
              <a:rPr lang="cs-CZ" dirty="0"/>
              <a:t>tmavá listová zelenina, obilí, celozrnné pečivo, ale i </a:t>
            </a:r>
            <a:r>
              <a:rPr lang="cs-CZ" dirty="0" smtClean="0"/>
              <a:t>čokoláda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Obr.č.5:  </a:t>
            </a:r>
            <a:r>
              <a:rPr lang="cs-CZ" sz="800" dirty="0" smtClean="0">
                <a:hlinkClick r:id="rId2"/>
              </a:rPr>
              <a:t>http</a:t>
            </a:r>
            <a:r>
              <a:rPr lang="cs-CZ" sz="800" dirty="0">
                <a:hlinkClick r:id="rId2"/>
              </a:rPr>
              <a:t>://</a:t>
            </a:r>
            <a:r>
              <a:rPr lang="cs-CZ" sz="800" dirty="0" smtClean="0">
                <a:hlinkClick r:id="rId2"/>
              </a:rPr>
              <a:t>cs.wikipedia.org/wiki/Ban%C3%A1n</a:t>
            </a:r>
            <a:r>
              <a:rPr lang="cs-CZ" sz="800" dirty="0"/>
              <a:t>                        </a:t>
            </a:r>
            <a:r>
              <a:rPr lang="cs-CZ" sz="800" dirty="0" smtClean="0"/>
              <a:t>Obr.č.6: </a:t>
            </a:r>
            <a:r>
              <a:rPr lang="cs-CZ" sz="800" dirty="0">
                <a:hlinkClick r:id="rId3"/>
              </a:rPr>
              <a:t>http://cs.wikipedia.org/wiki/Mandle_(plod</a:t>
            </a:r>
            <a:r>
              <a:rPr lang="cs-CZ" sz="800" dirty="0" smtClean="0">
                <a:hlinkClick r:id="rId3"/>
              </a:rPr>
              <a:t>)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73016"/>
            <a:ext cx="1584176" cy="2109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5" y="3573016"/>
            <a:ext cx="2813113" cy="2109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3261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Úprava potravin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/>
              <a:t>   Ve složení naší potravy je některých minerálních látek málo a proto se některé potraviny o tyto složky obohacují - </a:t>
            </a:r>
            <a:r>
              <a:rPr lang="cs-CZ" dirty="0" err="1" smtClean="0"/>
              <a:t>jodizace</a:t>
            </a:r>
            <a:r>
              <a:rPr lang="cs-CZ" dirty="0" smtClean="0"/>
              <a:t> kuchyňské soli, fluorizace pitné vody, fortifikace mouky ....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b="1" smtClean="0"/>
              <a:t>Stopové prvky (mikroelementy)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jsou anorganické látky, většinou prvky, kterých tělo potřebuje pro svou existenci velmi nepatrné množství. </a:t>
            </a:r>
          </a:p>
          <a:p>
            <a:pPr eaLnBrk="1" hangingPunct="1">
              <a:defRPr/>
            </a:pPr>
            <a:r>
              <a:rPr lang="cs-CZ" smtClean="0"/>
              <a:t>Jsou to většinou prvky, které jsou součástmi barviv, enzymů, hormonů a pod.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Nejznámější: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u="sng" dirty="0" smtClean="0"/>
              <a:t>Jod</a:t>
            </a:r>
            <a:r>
              <a:rPr lang="cs-CZ" sz="2800" dirty="0" smtClean="0"/>
              <a:t> - nezbytný pro tvorbu hormonů štítné žlázy</a:t>
            </a:r>
            <a:endParaRPr lang="cs-CZ" sz="2800" u="sng" dirty="0" smtClean="0"/>
          </a:p>
          <a:p>
            <a:pPr eaLnBrk="1" hangingPunct="1">
              <a:defRPr/>
            </a:pPr>
            <a:r>
              <a:rPr lang="cs-CZ" sz="2800" u="sng" dirty="0" smtClean="0"/>
              <a:t>Fluor</a:t>
            </a:r>
            <a:r>
              <a:rPr lang="cs-CZ" sz="2800" dirty="0" smtClean="0"/>
              <a:t> - nezbytný pro tvorbu zubní skloviny a kostí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/>
              <a:t>další např. </a:t>
            </a:r>
            <a:r>
              <a:rPr lang="cs-CZ" sz="2800" dirty="0" err="1" smtClean="0"/>
              <a:t>Zn</a:t>
            </a:r>
            <a:r>
              <a:rPr lang="cs-CZ" sz="2800" dirty="0" smtClean="0"/>
              <a:t>, </a:t>
            </a:r>
            <a:r>
              <a:rPr lang="cs-CZ" sz="2800" dirty="0" err="1" smtClean="0"/>
              <a:t>Mn</a:t>
            </a:r>
            <a:r>
              <a:rPr lang="cs-CZ" sz="2800" dirty="0" smtClean="0"/>
              <a:t>, </a:t>
            </a:r>
            <a:r>
              <a:rPr lang="cs-CZ" sz="2800" dirty="0" err="1" smtClean="0"/>
              <a:t>Mo</a:t>
            </a:r>
            <a:r>
              <a:rPr lang="cs-CZ" sz="2800" dirty="0" smtClean="0"/>
              <a:t>, </a:t>
            </a:r>
            <a:r>
              <a:rPr lang="cs-CZ" sz="2800" dirty="0" err="1" smtClean="0"/>
              <a:t>Cr</a:t>
            </a:r>
            <a:r>
              <a:rPr lang="cs-CZ" sz="2800" dirty="0" smtClean="0"/>
              <a:t>, V, Ni, Co, Si, </a:t>
            </a:r>
            <a:r>
              <a:rPr lang="cs-CZ" sz="2800" dirty="0" err="1" smtClean="0"/>
              <a:t>Al</a:t>
            </a:r>
            <a:r>
              <a:rPr lang="cs-CZ" sz="2800" dirty="0" smtClean="0"/>
              <a:t>, Se</a:t>
            </a:r>
            <a:r>
              <a:rPr lang="cs-CZ" sz="2800" smtClean="0"/>
              <a:t>, 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se vyskytuje vápník?</a:t>
            </a:r>
          </a:p>
          <a:p>
            <a:r>
              <a:rPr lang="cs-CZ" dirty="0" smtClean="0"/>
              <a:t>Jaký je význam železa?</a:t>
            </a:r>
          </a:p>
          <a:p>
            <a:r>
              <a:rPr lang="cs-CZ" dirty="0" smtClean="0"/>
              <a:t>Které potraviny jsou zdrojem hořčíku?</a:t>
            </a:r>
          </a:p>
          <a:p>
            <a:r>
              <a:rPr lang="cs-CZ" dirty="0" smtClean="0"/>
              <a:t>Která látka podporuje činnost štítné žlázy?</a:t>
            </a:r>
          </a:p>
          <a:p>
            <a:r>
              <a:rPr lang="cs-CZ" dirty="0" smtClean="0"/>
              <a:t>Vyjmenuj stopové prvky.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102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ceán">
  <a:themeElements>
    <a:clrScheme name="Oceá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á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39</TotalTime>
  <Words>489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Oceán</vt:lpstr>
      <vt:lpstr>Snímek 1</vt:lpstr>
      <vt:lpstr>Minerální látky</vt:lpstr>
      <vt:lpstr>význam</vt:lpstr>
      <vt:lpstr>Minerální látky jsou:</vt:lpstr>
      <vt:lpstr>Vápník a fosfor </vt:lpstr>
      <vt:lpstr>Snímek 6</vt:lpstr>
      <vt:lpstr>Sodík </vt:lpstr>
      <vt:lpstr>Železo </vt:lpstr>
      <vt:lpstr>Hořčík </vt:lpstr>
      <vt:lpstr>Snímek 10</vt:lpstr>
      <vt:lpstr>Úprava potravin</vt:lpstr>
      <vt:lpstr>Stopové prvky (mikroelementy)</vt:lpstr>
      <vt:lpstr>Nejznámější:</vt:lpstr>
      <vt:lpstr>Otázky:</vt:lpstr>
      <vt:lpstr>zdroje</vt:lpstr>
    </vt:vector>
  </TitlesOfParts>
  <Company>Ing. Petr Hajný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Minerální látky</dc:title>
  <dc:creator>Ing. Petr Hajný</dc:creator>
  <cp:lastModifiedBy>Dum</cp:lastModifiedBy>
  <cp:revision>32</cp:revision>
  <dcterms:created xsi:type="dcterms:W3CDTF">2009-02-01T16:42:37Z</dcterms:created>
  <dcterms:modified xsi:type="dcterms:W3CDTF">2014-06-14T08:19:24Z</dcterms:modified>
</cp:coreProperties>
</file>