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74" r:id="rId4"/>
    <p:sldId id="283" r:id="rId5"/>
    <p:sldId id="282" r:id="rId6"/>
    <p:sldId id="275" r:id="rId7"/>
    <p:sldId id="277" r:id="rId8"/>
    <p:sldId id="278" r:id="rId9"/>
    <p:sldId id="279" r:id="rId10"/>
    <p:sldId id="273" r:id="rId11"/>
    <p:sldId id="28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18478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26817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6007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2025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57931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99618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85538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31310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4359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1049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6725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8977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ommons.wikimedia.org/wiki/File:Rhoeo_Discolor_epidermis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ommons.wikimedia.org/wiki/File:Cheese_platter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ommons.wikimedia.org/wiki/File:Wiesmann_Produktion_2_Leather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ommons.wikimedia.org/wiki/File:Temazepam_10mg_tablets-1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6188" y="5923492"/>
            <a:ext cx="9146354" cy="720691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80964070"/>
              </p:ext>
            </p:extLst>
          </p:nvPr>
        </p:nvGraphicFramePr>
        <p:xfrm>
          <a:off x="469104" y="2181196"/>
          <a:ext cx="8201964" cy="34587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9682"/>
                <a:gridCol w="6372282"/>
              </a:tblGrid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kern="120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Ing.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Libuše Hajná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CHE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CHE.0310.2E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Biochemie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="0" dirty="0" smtClean="0">
                          <a:latin typeface="Arial CE" panose="020B0604020202020204" pitchFamily="34" charset="0"/>
                          <a:cs typeface="Arial CE" panose="020B0604020202020204" pitchFamily="34" charset="0"/>
                        </a:rPr>
                        <a:t>Enzymy</a:t>
                      </a:r>
                      <a:endParaRPr lang="cs-CZ" sz="900" b="0" dirty="0">
                        <a:solidFill>
                          <a:schemeClr val="tx1"/>
                        </a:solidFill>
                        <a:effectLst/>
                        <a:latin typeface="Arial CE" panose="020B0604020202020204" pitchFamily="34" charset="0"/>
                        <a:ea typeface="Calibri"/>
                        <a:cs typeface="Arial CE" panose="020B0604020202020204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465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s nejvýznamnějšími enzymy a jejich významem zejména v procesu trávení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672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Biokatalyzátory, metabolické procesy, bílkoviny, a</a:t>
                      </a:r>
                      <a:r>
                        <a:rPr lang="cs-CZ" sz="900" dirty="0" smtClean="0"/>
                        <a:t>ktivita enzymů, koncentrace</a:t>
                      </a:r>
                      <a:r>
                        <a:rPr lang="cs-CZ" sz="900" baseline="0" dirty="0" smtClean="0"/>
                        <a:t> </a:t>
                      </a:r>
                      <a:r>
                        <a:rPr lang="cs-CZ" sz="900" dirty="0" smtClean="0"/>
                        <a:t>substrátu, pH, aktivátory,</a:t>
                      </a:r>
                      <a:r>
                        <a:rPr lang="cs-CZ" sz="900" baseline="0" dirty="0" smtClean="0"/>
                        <a:t> </a:t>
                      </a:r>
                      <a:r>
                        <a:rPr lang="cs-CZ" sz="900" dirty="0" smtClean="0"/>
                        <a:t>inhibitory,</a:t>
                      </a:r>
                      <a:r>
                        <a:rPr lang="cs-CZ" sz="900" baseline="0" dirty="0" smtClean="0"/>
                        <a:t> lipáza, sacharáza, </a:t>
                      </a:r>
                      <a:r>
                        <a:rPr lang="cs-CZ" sz="900" dirty="0" smtClean="0"/>
                        <a:t>pepsin, trypsin, aminokyseliny, cytoplazma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5.12.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312535" y="1707850"/>
            <a:ext cx="45182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CHEMIE -  </a:t>
            </a:r>
            <a:r>
              <a:rPr lang="cs-CZ" sz="2400" b="1" dirty="0" smtClean="0"/>
              <a:t>Enzymy</a:t>
            </a:r>
            <a:endParaRPr lang="cs-CZ" sz="24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332656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28207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Enzymy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73845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Patří mezi biokatalyzátory </a:t>
            </a:r>
          </a:p>
          <a:p>
            <a:r>
              <a:rPr lang="cs-CZ" dirty="0" smtClean="0"/>
              <a:t>Jsou nepostradatelné </a:t>
            </a:r>
            <a:r>
              <a:rPr lang="cs-CZ" dirty="0"/>
              <a:t>při metabolických </a:t>
            </a:r>
            <a:r>
              <a:rPr lang="cs-CZ" dirty="0" smtClean="0"/>
              <a:t>procesech</a:t>
            </a:r>
          </a:p>
          <a:p>
            <a:r>
              <a:rPr lang="cs-CZ" dirty="0"/>
              <a:t>Základní složkou enzymů </a:t>
            </a:r>
            <a:r>
              <a:rPr lang="cs-CZ" dirty="0" smtClean="0"/>
              <a:t>jsou bílkoviny, </a:t>
            </a:r>
            <a:r>
              <a:rPr lang="cs-CZ" dirty="0"/>
              <a:t>na něž se velmi často vážou další přídatné molekuly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20844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Význam a podmínky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aktivita </a:t>
            </a:r>
            <a:r>
              <a:rPr lang="cs-CZ" dirty="0"/>
              <a:t>enzymů, spočívá v ovlivnění rychlosti chemických reakcí </a:t>
            </a:r>
          </a:p>
          <a:p>
            <a:r>
              <a:rPr lang="cs-CZ" dirty="0"/>
              <a:t>je závislá zejména na koncentraci substrátu, </a:t>
            </a:r>
          </a:p>
          <a:p>
            <a:r>
              <a:rPr lang="cs-CZ" dirty="0"/>
              <a:t>teplotě (optimální teploty 37°C), </a:t>
            </a:r>
          </a:p>
          <a:p>
            <a:r>
              <a:rPr lang="cs-CZ" dirty="0"/>
              <a:t>pH (pH  většinou neutrální)</a:t>
            </a:r>
          </a:p>
          <a:p>
            <a:r>
              <a:rPr lang="cs-CZ" dirty="0"/>
              <a:t>přítomnosti aktivátorů a inhibitorů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51830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Názvy enzymů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jsou </a:t>
            </a:r>
            <a:r>
              <a:rPr lang="cs-CZ" dirty="0"/>
              <a:t>většinou odvozeny od názvů látek na které působí:</a:t>
            </a:r>
          </a:p>
          <a:p>
            <a:r>
              <a:rPr lang="cs-CZ" i="1" dirty="0"/>
              <a:t>lipáza</a:t>
            </a:r>
            <a:r>
              <a:rPr lang="cs-CZ" dirty="0"/>
              <a:t> – štěpí tuky</a:t>
            </a:r>
          </a:p>
          <a:p>
            <a:r>
              <a:rPr lang="cs-CZ" i="1" dirty="0"/>
              <a:t>sacharáza</a:t>
            </a:r>
            <a:r>
              <a:rPr lang="cs-CZ" dirty="0"/>
              <a:t> - cukry</a:t>
            </a:r>
          </a:p>
          <a:p>
            <a:pPr marL="0" indent="0">
              <a:buNone/>
            </a:pPr>
            <a:r>
              <a:rPr lang="cs-CZ" dirty="0" smtClean="0"/>
              <a:t>nebo názvy triviální:</a:t>
            </a:r>
            <a:r>
              <a:rPr lang="cs-CZ" dirty="0"/>
              <a:t> </a:t>
            </a:r>
          </a:p>
          <a:p>
            <a:r>
              <a:rPr lang="cs-CZ" dirty="0" smtClean="0"/>
              <a:t>pepsin </a:t>
            </a:r>
            <a:r>
              <a:rPr lang="cs-CZ" dirty="0"/>
              <a:t>- v žaludečních šťávách</a:t>
            </a:r>
          </a:p>
          <a:p>
            <a:r>
              <a:rPr lang="cs-CZ" dirty="0" smtClean="0"/>
              <a:t>trypsin </a:t>
            </a:r>
            <a:r>
              <a:rPr lang="cs-CZ" dirty="0"/>
              <a:t>- enzym slinivky břišní štěpí bílkoviny na aminokyseliny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32835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/>
              <a:t>volné </a:t>
            </a:r>
            <a:r>
              <a:rPr lang="cs-CZ" dirty="0" smtClean="0"/>
              <a:t>- v </a:t>
            </a:r>
            <a:r>
              <a:rPr lang="cs-CZ" dirty="0"/>
              <a:t>cytoplazmě </a:t>
            </a:r>
          </a:p>
          <a:p>
            <a:r>
              <a:rPr lang="cs-CZ" i="1" dirty="0"/>
              <a:t>vázané</a:t>
            </a:r>
            <a:r>
              <a:rPr lang="cs-CZ" dirty="0"/>
              <a:t> - na buněčné </a:t>
            </a:r>
            <a:r>
              <a:rPr lang="cs-CZ" dirty="0" smtClean="0"/>
              <a:t>struktury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900" dirty="0" smtClean="0"/>
              <a:t>            Obr.č.1</a:t>
            </a:r>
            <a:r>
              <a:rPr lang="cs-CZ" sz="900" dirty="0"/>
              <a:t>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commons.wikimedia.org/wiki/File:Rhoeo_Discolor_epidermis.jpg</a:t>
            </a: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endParaRPr lang="cs-CZ" sz="900" dirty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996952"/>
            <a:ext cx="2095500" cy="192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07639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využití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Proteolytické enzymy se používají například v mlékárenském průmyslu jako syřidla </a:t>
            </a:r>
            <a:r>
              <a:rPr lang="cs-CZ" dirty="0" smtClean="0"/>
              <a:t>- </a:t>
            </a:r>
            <a:r>
              <a:rPr lang="cs-CZ" dirty="0" err="1" smtClean="0"/>
              <a:t>chymosin</a:t>
            </a:r>
            <a:r>
              <a:rPr lang="cs-CZ" dirty="0" smtClean="0"/>
              <a:t> je </a:t>
            </a:r>
            <a:r>
              <a:rPr lang="cs-CZ" dirty="0"/>
              <a:t>přítomen v žaludečních šťávách </a:t>
            </a:r>
            <a:r>
              <a:rPr lang="cs-CZ" dirty="0" smtClean="0"/>
              <a:t>sajících telat – výroba sýrů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 smtClean="0"/>
              <a:t>               Obr.č.2: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commons.wikimedia.org/wiki/File:Cheese_platter.jpg</a:t>
            </a: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3717032"/>
            <a:ext cx="28575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66164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v </a:t>
            </a:r>
            <a:r>
              <a:rPr lang="cs-CZ" dirty="0" smtClean="0"/>
              <a:t>koželužském průmyslu – </a:t>
            </a:r>
            <a:r>
              <a:rPr lang="cs-CZ" dirty="0"/>
              <a:t>třísloviny z kůry </a:t>
            </a:r>
            <a:r>
              <a:rPr lang="cs-CZ" dirty="0" smtClean="0"/>
              <a:t>stromů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800" dirty="0" smtClean="0"/>
              <a:t>                   </a:t>
            </a:r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800" dirty="0" smtClean="0"/>
              <a:t>  </a:t>
            </a:r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800" dirty="0" smtClean="0"/>
              <a:t> Obr.č.3</a:t>
            </a:r>
            <a:r>
              <a:rPr lang="cs-CZ" sz="800" dirty="0"/>
              <a:t>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commons.wikimedia.org/wiki/File:Wiesmann_Produktion_2_Leather.jpg</a:t>
            </a:r>
            <a:endParaRPr lang="cs-CZ" sz="800" dirty="0" smtClean="0"/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endParaRPr lang="cs-CZ" sz="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708920"/>
            <a:ext cx="3096344" cy="2702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222954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farmaceutickém </a:t>
            </a:r>
            <a:r>
              <a:rPr lang="cs-CZ" dirty="0" smtClean="0"/>
              <a:t>průmyslu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900" dirty="0" smtClean="0"/>
              <a:t>Obr.č.4: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commons.wikimedia.org/wiki/File:Temazepam_10mg_tablets-1.jpg</a:t>
            </a: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7" y="2959328"/>
            <a:ext cx="3210573" cy="17658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83390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Otázky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základní složkou enzymů?</a:t>
            </a:r>
          </a:p>
          <a:p>
            <a:r>
              <a:rPr lang="cs-CZ" dirty="0" smtClean="0"/>
              <a:t>Kde se nejvíce enzymy uplatňují?</a:t>
            </a:r>
          </a:p>
          <a:p>
            <a:r>
              <a:rPr lang="cs-CZ" smtClean="0"/>
              <a:t>Vysvětli, </a:t>
            </a:r>
            <a:r>
              <a:rPr lang="cs-CZ" dirty="0" smtClean="0"/>
              <a:t>co nejvíce ovlivňuje funkci enzymů.</a:t>
            </a:r>
          </a:p>
          <a:p>
            <a:r>
              <a:rPr lang="cs-CZ" dirty="0" smtClean="0"/>
              <a:t>Vyjmenuj enzymy, které se uplatňují při </a:t>
            </a:r>
            <a:r>
              <a:rPr lang="cs-CZ" dirty="0"/>
              <a:t>metabolických </a:t>
            </a:r>
            <a:r>
              <a:rPr lang="cs-CZ" dirty="0" smtClean="0"/>
              <a:t>procesech.</a:t>
            </a:r>
          </a:p>
          <a:p>
            <a:r>
              <a:rPr lang="cs-CZ" dirty="0" smtClean="0"/>
              <a:t>Uveď příklady enzymů, které se uplatňují v potravinářství.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6849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zdroje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Wikipedie</a:t>
            </a:r>
            <a:endParaRPr lang="cs-CZ" dirty="0" smtClean="0"/>
          </a:p>
          <a:p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</a:t>
            </a:r>
          </a:p>
          <a:p>
            <a:r>
              <a:rPr lang="cs-CZ" dirty="0" smtClean="0"/>
              <a:t>Doc. RNDr. Jan Čipera, CSc., RNDr. Jaroslav Blažek, RNDr. </a:t>
            </a:r>
            <a:r>
              <a:rPr lang="cs-CZ" smtClean="0"/>
              <a:t>Pavel Beneš, CSc.: Chemie A</a:t>
            </a:r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321</Words>
  <Application>Microsoft Office PowerPoint</Application>
  <PresentationFormat>Předvádění na obrazovce (4:3)</PresentationFormat>
  <Paragraphs>103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 Enzymy</vt:lpstr>
      <vt:lpstr>Snímek 3</vt:lpstr>
      <vt:lpstr>Význam a podmínky</vt:lpstr>
      <vt:lpstr>Názvy enzymů</vt:lpstr>
      <vt:lpstr>Snímek 6</vt:lpstr>
      <vt:lpstr>využití</vt:lpstr>
      <vt:lpstr>Snímek 8</vt:lpstr>
      <vt:lpstr>Snímek 9</vt:lpstr>
      <vt:lpstr>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Bílkoviny (Proteiny)</dc:title>
  <dc:creator>Hajný</dc:creator>
  <cp:lastModifiedBy>Dum</cp:lastModifiedBy>
  <cp:revision>89</cp:revision>
  <dcterms:created xsi:type="dcterms:W3CDTF">2012-10-30T18:37:17Z</dcterms:created>
  <dcterms:modified xsi:type="dcterms:W3CDTF">2014-06-14T08:17:06Z</dcterms:modified>
</cp:coreProperties>
</file>