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9" r:id="rId4"/>
    <p:sldId id="274" r:id="rId5"/>
    <p:sldId id="275" r:id="rId6"/>
    <p:sldId id="276" r:id="rId7"/>
    <p:sldId id="270" r:id="rId8"/>
    <p:sldId id="261" r:id="rId9"/>
    <p:sldId id="277" r:id="rId10"/>
    <p:sldId id="273" r:id="rId11"/>
    <p:sldId id="271" r:id="rId12"/>
    <p:sldId id="278" r:id="rId13"/>
    <p:sldId id="27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552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86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6949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895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280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394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58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356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880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1713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2829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00F2D3-8371-4E77-A38E-B0C74D3AA761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6239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Illu_lymphatic_system.jpg" TargetMode="External"/><Relationship Id="rId2" Type="http://schemas.openxmlformats.org/officeDocument/2006/relationships/hyperlink" Target="http://commons.wikimedia.org/wiki/File:Grafik_blutkreislauf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ommons.wikimedia.org/wiki/File:Digestive_system_diagram_cs.sv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ommons.wikimedia.org/wiki/File:Gray591.pn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4" y="558924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0133290"/>
              </p:ext>
            </p:extLst>
          </p:nvPr>
        </p:nvGraphicFramePr>
        <p:xfrm>
          <a:off x="539552" y="1927027"/>
          <a:ext cx="8129956" cy="328591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6307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CHE.0311.2E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Biochemie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Metabolismus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12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žáky s  průběhem metabolismu 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 reakcemi probíhajícími při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trávení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762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Metabolismus, biochemické reakce, energetická přeměna, anabolismus,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atabolismus,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7.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12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3903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</a:pPr>
            <a:r>
              <a:rPr lang="cs-CZ" b="1" dirty="0"/>
              <a:t>CHEMIE -  </a:t>
            </a:r>
            <a:r>
              <a:rPr lang="cs-CZ" b="1" dirty="0" smtClean="0">
                <a:latin typeface="Arial CE" pitchFamily="34" charset="-18"/>
                <a:ea typeface="Calibri"/>
                <a:cs typeface="Times New Roman"/>
              </a:rPr>
              <a:t>Metabolismus</a:t>
            </a:r>
            <a:endParaRPr lang="cs-CZ" b="1" dirty="0">
              <a:latin typeface="Arial CE" pitchFamily="34" charset="-18"/>
              <a:ea typeface="Calibri"/>
              <a:cs typeface="Times New Roman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20" y="257592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063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Metabolismus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8368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 </a:t>
            </a:r>
            <a:r>
              <a:rPr lang="cs-CZ" dirty="0" smtClean="0"/>
              <a:t>organismu </a:t>
            </a:r>
            <a:r>
              <a:rPr lang="cs-CZ" dirty="0"/>
              <a:t>dochází k neustálé látkové výměně a přeměně. </a:t>
            </a:r>
          </a:p>
          <a:p>
            <a:r>
              <a:rPr lang="cs-CZ" dirty="0" smtClean="0"/>
              <a:t>Tento </a:t>
            </a:r>
            <a:r>
              <a:rPr lang="cs-CZ" dirty="0"/>
              <a:t>proces se děje na základě složitých biochemických reakcí, které jsou podněcované činností nervové soustavy. </a:t>
            </a:r>
            <a:endParaRPr lang="cs-CZ" dirty="0" smtClean="0"/>
          </a:p>
          <a:p>
            <a:r>
              <a:rPr lang="cs-CZ" dirty="0"/>
              <a:t>Metabolismus má přesná pravidla. </a:t>
            </a:r>
            <a:r>
              <a:rPr lang="cs-CZ" dirty="0" smtClean="0"/>
              <a:t>Probíhá </a:t>
            </a:r>
            <a:r>
              <a:rPr lang="cs-CZ" dirty="0"/>
              <a:t>uvnitř všech buněk.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272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Tyto reakce probíhají pouze ve vodním roztoku, jeho koncentraci ovlivňuje množství minerálních látek. </a:t>
            </a:r>
          </a:p>
          <a:p>
            <a:r>
              <a:rPr lang="cs-CZ" dirty="0"/>
              <a:t> Jedná se zejména o koncentrace některých iontů (Na+, K+, Cl-, Ca2+), ale i kyselost pH a tělesnou teplotu.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7088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Látky vznikající v průběhu metabolismu přecházejí do tkáňového moku, z něho se odvádějí  mízním a z něho krevním oběhovým systémem.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6507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900" dirty="0" smtClean="0"/>
              <a:t>Obr.č.1: </a:t>
            </a:r>
            <a:r>
              <a:rPr lang="cs-CZ" sz="900" dirty="0" smtClean="0">
                <a:hlinkClick r:id="rId2"/>
              </a:rPr>
              <a:t>http</a:t>
            </a:r>
            <a:r>
              <a:rPr lang="cs-CZ" sz="900" dirty="0">
                <a:hlinkClick r:id="rId2"/>
              </a:rPr>
              <a:t>://</a:t>
            </a:r>
            <a:r>
              <a:rPr lang="cs-CZ" sz="900" dirty="0" smtClean="0">
                <a:hlinkClick r:id="rId2"/>
              </a:rPr>
              <a:t>commons.wikimedia.org/wiki/File:Grafik_blutkreislauf.jpg</a:t>
            </a:r>
            <a:r>
              <a:rPr lang="cs-CZ" sz="900" dirty="0" smtClean="0"/>
              <a:t>                                     Obr.č.2: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commons.wikimedia.org/wiki/File:Illu_lymphatic_system.jpg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04864"/>
            <a:ext cx="1905000" cy="324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6352" y="2204864"/>
            <a:ext cx="1780715" cy="324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2326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i="1" dirty="0" smtClean="0"/>
              <a:t>Metabolismus </a:t>
            </a:r>
            <a:r>
              <a:rPr lang="cs-CZ" b="1" i="1" dirty="0"/>
              <a:t>živin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je soubor je soubor všech </a:t>
            </a:r>
            <a:r>
              <a:rPr lang="cs-CZ" dirty="0" smtClean="0"/>
              <a:t>enzymových procesů</a:t>
            </a:r>
            <a:r>
              <a:rPr lang="cs-CZ" dirty="0"/>
              <a:t>, </a:t>
            </a:r>
            <a:r>
              <a:rPr lang="cs-CZ" dirty="0" smtClean="0"/>
              <a:t>které probíhají v různých částech trávící soustavy, probíhá </a:t>
            </a:r>
            <a:r>
              <a:rPr lang="cs-CZ" dirty="0"/>
              <a:t>při </a:t>
            </a:r>
            <a:r>
              <a:rPr lang="cs-CZ" dirty="0" smtClean="0"/>
              <a:t>nich látková </a:t>
            </a:r>
            <a:r>
              <a:rPr lang="cs-CZ" dirty="0"/>
              <a:t>a energetická přeměna.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8630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/>
            </a:r>
            <a:br>
              <a:rPr lang="cs-CZ" b="1" i="1" dirty="0" smtClean="0"/>
            </a:br>
            <a:r>
              <a:rPr lang="cs-CZ" b="1" i="1" dirty="0"/>
              <a:t>trávící soustava</a:t>
            </a:r>
            <a:r>
              <a:rPr lang="cs-CZ" b="1" i="1" dirty="0" smtClean="0"/>
              <a:t> </a:t>
            </a:r>
            <a:r>
              <a:rPr lang="cs-CZ" b="1" i="1" dirty="0"/>
              <a:t/>
            </a:r>
            <a:br>
              <a:rPr lang="cs-CZ" b="1" i="1" dirty="0"/>
            </a:b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dirty="0"/>
              <a:t>Metabolismus</a:t>
            </a:r>
            <a:r>
              <a:rPr lang="cs-CZ" sz="2800" b="1" dirty="0"/>
              <a:t> 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dirty="0" smtClean="0"/>
              <a:t>přeměna– složitých látek </a:t>
            </a:r>
          </a:p>
          <a:p>
            <a:pPr marL="0" indent="0">
              <a:buNone/>
            </a:pPr>
            <a:r>
              <a:rPr lang="cs-CZ" sz="2800" dirty="0" smtClean="0"/>
              <a:t>na jednoduché, které přechází </a:t>
            </a:r>
          </a:p>
          <a:p>
            <a:pPr marL="0" indent="0">
              <a:buNone/>
            </a:pPr>
            <a:r>
              <a:rPr lang="cs-CZ" sz="2800" dirty="0" smtClean="0"/>
              <a:t>portální </a:t>
            </a:r>
            <a:r>
              <a:rPr lang="cs-CZ" sz="2800" dirty="0"/>
              <a:t>krví k </a:t>
            </a:r>
            <a:r>
              <a:rPr lang="cs-CZ" sz="2800" dirty="0" smtClean="0"/>
              <a:t>jednotlivým</a:t>
            </a:r>
          </a:p>
          <a:p>
            <a:pPr marL="0" indent="0">
              <a:buNone/>
            </a:pPr>
            <a:r>
              <a:rPr lang="cs-CZ" sz="2800" dirty="0" smtClean="0"/>
              <a:t>orgánům</a:t>
            </a:r>
            <a:endParaRPr lang="cs-CZ" sz="2800" dirty="0"/>
          </a:p>
          <a:p>
            <a:pPr marL="0" indent="0">
              <a:buNone/>
            </a:pP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000" dirty="0" smtClean="0"/>
              <a:t>                                              trávící soustava</a:t>
            </a:r>
            <a:endParaRPr lang="cs-CZ" sz="2000" dirty="0"/>
          </a:p>
          <a:p>
            <a:pPr marL="0" indent="0">
              <a:buNone/>
            </a:pPr>
            <a:r>
              <a:rPr lang="cs-CZ" sz="1200" dirty="0"/>
              <a:t> </a:t>
            </a:r>
            <a:r>
              <a:rPr lang="cs-CZ" sz="800" dirty="0" smtClean="0"/>
              <a:t>Obr.č.3: </a:t>
            </a:r>
            <a:r>
              <a:rPr lang="cs-CZ" sz="800" dirty="0">
                <a:hlinkClick r:id="rId2"/>
              </a:rPr>
              <a:t>http://commons.wikimedia.org/wiki/File:Digestive_system_diagram_cs.svg</a:t>
            </a:r>
            <a:endParaRPr lang="cs-CZ" sz="8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84784"/>
            <a:ext cx="3248042" cy="4365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0874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portální žíly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900" dirty="0" smtClean="0"/>
              <a:t>             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   Obr.č.4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commons.wikimedia.org/wiki/File:Gray591.png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2381250" cy="3638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709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Katabolická přeměna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</a:t>
            </a:r>
            <a:r>
              <a:rPr lang="cs-CZ" dirty="0"/>
              <a:t>štěpení složitých organických látek, které organismus získává výživou. Přitom vznikají látky jednodušší a uvolňuje se energie</a:t>
            </a:r>
            <a:r>
              <a:rPr lang="cs-CZ" dirty="0" smtClean="0"/>
              <a:t>.</a:t>
            </a:r>
          </a:p>
          <a:p>
            <a:r>
              <a:rPr lang="cs-CZ" dirty="0"/>
              <a:t>Příkladem katabolického procesu je </a:t>
            </a:r>
            <a:r>
              <a:rPr lang="cs-CZ" dirty="0" smtClean="0"/>
              <a:t>dýchání.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9160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Anabolická přeměna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</a:t>
            </a:r>
            <a:r>
              <a:rPr lang="cs-CZ" dirty="0"/>
              <a:t>výstavba nových látek z látek jednodušších, které organismus získává většinou z katabolických procesů. </a:t>
            </a:r>
            <a:endParaRPr lang="cs-CZ" dirty="0" smtClean="0"/>
          </a:p>
          <a:p>
            <a:r>
              <a:rPr lang="cs-CZ" dirty="0" smtClean="0"/>
              <a:t>spotřebovává se energie</a:t>
            </a:r>
            <a:r>
              <a:rPr lang="cs-CZ" dirty="0"/>
              <a:t>, uvolňovaná rovněž z katabolických procesů. </a:t>
            </a:r>
            <a:endParaRPr lang="cs-CZ" dirty="0" smtClean="0"/>
          </a:p>
          <a:p>
            <a:r>
              <a:rPr lang="cs-CZ" dirty="0" smtClean="0"/>
              <a:t>anabolismus </a:t>
            </a:r>
            <a:r>
              <a:rPr lang="cs-CZ" dirty="0"/>
              <a:t>převažuje v buňce, která roste a rozmnožuje se.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103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otázky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základem metabolismu ?</a:t>
            </a:r>
          </a:p>
          <a:p>
            <a:r>
              <a:rPr lang="cs-CZ" dirty="0" smtClean="0"/>
              <a:t>Vysvětli katabolickou přeměnu.</a:t>
            </a:r>
          </a:p>
          <a:p>
            <a:r>
              <a:rPr lang="cs-CZ" dirty="0" smtClean="0"/>
              <a:t>Vysvětli anabolickou přeměnu.</a:t>
            </a:r>
          </a:p>
          <a:p>
            <a:r>
              <a:rPr lang="cs-CZ" dirty="0" smtClean="0"/>
              <a:t>Co je portální krev a jaký je její význam ?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0969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zdroje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Wikipedie</a:t>
            </a:r>
            <a:endParaRPr lang="cs-CZ" dirty="0" smtClean="0"/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Doc. RNDr. Jan Čipera, CSc., RNDr. Jaroslav Blažek, RNDr. </a:t>
            </a:r>
            <a:r>
              <a:rPr lang="cs-CZ" smtClean="0"/>
              <a:t>Pavel Beneš, CSc.: Chemie A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338</Words>
  <Application>Microsoft Office PowerPoint</Application>
  <PresentationFormat>Předvádění na obrazovce (4:3)</PresentationFormat>
  <Paragraphs>88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 Metabolismus  </vt:lpstr>
      <vt:lpstr> </vt:lpstr>
      <vt:lpstr>Prezentace aplikace PowerPoint</vt:lpstr>
      <vt:lpstr>Prezentace aplikace PowerPoint</vt:lpstr>
      <vt:lpstr>Prezentace aplikace PowerPoint</vt:lpstr>
      <vt:lpstr> Metabolismus živin </vt:lpstr>
      <vt:lpstr> trávící soustava  </vt:lpstr>
      <vt:lpstr>Prezentace aplikace PowerPoint</vt:lpstr>
      <vt:lpstr>Katabolická přeměna</vt:lpstr>
      <vt:lpstr>Anabolická přeměna</vt:lpstr>
      <vt:lpstr>otázky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Reakce v živých organismech</dc:title>
  <dc:creator>Hajný</dc:creator>
  <cp:lastModifiedBy>Zdeněk Laski</cp:lastModifiedBy>
  <cp:revision>63</cp:revision>
  <dcterms:created xsi:type="dcterms:W3CDTF">2012-09-02T11:52:26Z</dcterms:created>
  <dcterms:modified xsi:type="dcterms:W3CDTF">2014-06-05T08:47:04Z</dcterms:modified>
</cp:coreProperties>
</file>