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9" r:id="rId13"/>
    <p:sldId id="278" r:id="rId14"/>
    <p:sldId id="280" r:id="rId15"/>
    <p:sldId id="281" r:id="rId16"/>
    <p:sldId id="282" r:id="rId17"/>
    <p:sldId id="28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552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86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949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895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280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394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58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356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880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713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829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23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Illu_stomach2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ommons.wikimedia.org/wiki/File:Magendarmkanal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4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5870960"/>
              </p:ext>
            </p:extLst>
          </p:nvPr>
        </p:nvGraphicFramePr>
        <p:xfrm>
          <a:off x="539552" y="1927027"/>
          <a:ext cx="812995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307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CHE.0312.2E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Metabolismus živin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s procesem trávení, s enzymy trávící soustavy a jejich působením na základní živiny v jednotlivých částech trávící soustavy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Metabolismus, sacharidy,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proteiny, aminokyseliny, lipidy, pepsin, trypsin, chymotrypsin, erepsin, emulgace, lipáza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7.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10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</a:pPr>
            <a:r>
              <a:rPr lang="cs-CZ" b="1" dirty="0"/>
              <a:t>CHEMIE -  </a:t>
            </a:r>
            <a:r>
              <a:rPr lang="cs-CZ" b="1" smtClean="0"/>
              <a:t>Metabolismus živin</a:t>
            </a:r>
            <a:endParaRPr lang="cs-CZ" dirty="0">
              <a:latin typeface="Arial CE" pitchFamily="34" charset="-18"/>
              <a:ea typeface="Calibri"/>
              <a:cs typeface="Times New Roman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311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06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Metabolismus </a:t>
            </a:r>
            <a:r>
              <a:rPr lang="cs-CZ" b="1" dirty="0"/>
              <a:t>sacharidů, tuků, bílkovin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36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/>
              <a:t>Přeměna </a:t>
            </a:r>
            <a:r>
              <a:rPr lang="cs-CZ" b="1" i="1" dirty="0"/>
              <a:t>bílkovin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Bílkoviny (proteiny) jsou složité látky, </a:t>
            </a:r>
            <a:endParaRPr lang="cs-CZ" dirty="0" smtClean="0"/>
          </a:p>
          <a:p>
            <a:r>
              <a:rPr lang="cs-CZ" dirty="0" smtClean="0"/>
              <a:t>Jejich trávení </a:t>
            </a:r>
            <a:r>
              <a:rPr lang="cs-CZ" dirty="0"/>
              <a:t>začíná v žaludku působením enzymu </a:t>
            </a:r>
            <a:r>
              <a:rPr lang="cs-CZ" dirty="0" smtClean="0"/>
              <a:t>pepsinu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Obr.č.1.: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commons.wikimedia.org/wiki/File:Illu_stomach2.jpg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140968"/>
            <a:ext cx="4191000" cy="225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256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Hlavní rozklad </a:t>
            </a:r>
            <a:r>
              <a:rPr lang="cs-CZ" dirty="0" smtClean="0"/>
              <a:t>nastává ve </a:t>
            </a:r>
            <a:r>
              <a:rPr lang="cs-CZ" dirty="0"/>
              <a:t>dvanácterníku působením pankreatické šťávy, </a:t>
            </a:r>
            <a:endParaRPr lang="cs-CZ" dirty="0" smtClean="0"/>
          </a:p>
          <a:p>
            <a:r>
              <a:rPr lang="cs-CZ" dirty="0" smtClean="0"/>
              <a:t>obsahuje enzymy trypsin </a:t>
            </a:r>
            <a:r>
              <a:rPr lang="cs-CZ" dirty="0"/>
              <a:t>a </a:t>
            </a:r>
            <a:r>
              <a:rPr lang="cs-CZ" dirty="0" smtClean="0"/>
              <a:t>chymotrypsin</a:t>
            </a:r>
          </a:p>
          <a:p>
            <a:r>
              <a:rPr lang="cs-CZ" dirty="0"/>
              <a:t>štěpí </a:t>
            </a:r>
            <a:r>
              <a:rPr lang="cs-CZ" dirty="0" smtClean="0"/>
              <a:t>se na </a:t>
            </a:r>
            <a:r>
              <a:rPr lang="cs-CZ" dirty="0"/>
              <a:t>peptony a </a:t>
            </a:r>
            <a:r>
              <a:rPr lang="cs-CZ" dirty="0" smtClean="0"/>
              <a:t>peptidy</a:t>
            </a:r>
          </a:p>
          <a:p>
            <a:r>
              <a:rPr lang="cs-CZ" dirty="0" smtClean="0"/>
              <a:t>Hlavní trávení </a:t>
            </a:r>
            <a:r>
              <a:rPr lang="cs-CZ" dirty="0"/>
              <a:t>probíhá v tenkém </a:t>
            </a:r>
            <a:r>
              <a:rPr lang="cs-CZ" dirty="0" smtClean="0"/>
              <a:t>střevě</a:t>
            </a:r>
          </a:p>
          <a:p>
            <a:r>
              <a:rPr lang="cs-CZ" dirty="0"/>
              <a:t>působením </a:t>
            </a:r>
            <a:r>
              <a:rPr lang="cs-CZ" dirty="0" smtClean="0"/>
              <a:t>enzymu erepsinu se rozštěpí </a:t>
            </a:r>
            <a:r>
              <a:rPr lang="cs-CZ" dirty="0"/>
              <a:t>až na jednotlivé aminokyseliny</a:t>
            </a:r>
          </a:p>
        </p:txBody>
      </p:sp>
    </p:spTree>
    <p:extLst>
      <p:ext uri="{BB962C8B-B14F-4D97-AF65-F5344CB8AC3E}">
        <p14:creationId xmlns:p14="http://schemas.microsoft.com/office/powerpoint/2010/main" val="171571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Jednotlivé aminokyseliny přecházejí krví do jednotlivých orgánů, </a:t>
            </a:r>
            <a:endParaRPr lang="cs-CZ" dirty="0" smtClean="0"/>
          </a:p>
          <a:p>
            <a:r>
              <a:rPr lang="cs-CZ" dirty="0" smtClean="0"/>
              <a:t>Kde se syntetizují  </a:t>
            </a:r>
            <a:r>
              <a:rPr lang="cs-CZ" dirty="0"/>
              <a:t>nové bílkoviny, tvořící, nebo obměňující hmotu organismu.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65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 mladého, dorůstajícího organismu, v těhotenství, při intenzivní tělesné činnosti (tréninku) je tvorba nových bílkovin </a:t>
            </a:r>
            <a:r>
              <a:rPr lang="cs-CZ" dirty="0" smtClean="0"/>
              <a:t>větší -  </a:t>
            </a:r>
            <a:r>
              <a:rPr lang="cs-CZ" dirty="0"/>
              <a:t>syntéza převažuje nad rozkladem bílkovin</a:t>
            </a:r>
            <a:r>
              <a:rPr lang="cs-CZ" dirty="0" smtClean="0"/>
              <a:t>.</a:t>
            </a:r>
          </a:p>
          <a:p>
            <a:r>
              <a:rPr lang="cs-CZ" dirty="0"/>
              <a:t>Pro tvorbu, nebo obměnu bílkovin je potřeba dostatečného množství všech esenciálních aminokyselin i dostatek </a:t>
            </a:r>
            <a:r>
              <a:rPr lang="cs-CZ" dirty="0" smtClean="0"/>
              <a:t>energie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231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/>
              <a:t/>
            </a:r>
            <a:br>
              <a:rPr lang="cs-CZ" b="1" i="1" dirty="0"/>
            </a:br>
            <a:r>
              <a:rPr lang="cs-CZ" b="1" i="1" dirty="0" smtClean="0"/>
              <a:t>Přeměna </a:t>
            </a:r>
            <a:r>
              <a:rPr lang="cs-CZ" b="1" i="1" dirty="0"/>
              <a:t>tuků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 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Trávení tuků </a:t>
            </a:r>
            <a:r>
              <a:rPr lang="cs-CZ" dirty="0" smtClean="0"/>
              <a:t>(lipidů) začíná </a:t>
            </a:r>
            <a:r>
              <a:rPr lang="cs-CZ" dirty="0"/>
              <a:t>a končí v tenkém střevě, </a:t>
            </a:r>
            <a:endParaRPr lang="cs-CZ" dirty="0" smtClean="0"/>
          </a:p>
          <a:p>
            <a:r>
              <a:rPr lang="cs-CZ" dirty="0" smtClean="0"/>
              <a:t>žaludek </a:t>
            </a:r>
            <a:r>
              <a:rPr lang="cs-CZ" dirty="0"/>
              <a:t>pomáhá trávit tuky tím, že se v něm mechanicky oddělují od ostatních živin</a:t>
            </a:r>
            <a:r>
              <a:rPr lang="cs-CZ" dirty="0" smtClean="0"/>
              <a:t>.</a:t>
            </a:r>
          </a:p>
          <a:p>
            <a:r>
              <a:rPr lang="cs-CZ" dirty="0"/>
              <a:t>Štěpení tuků pomáhají žlučové šťávy, které tuk emulgují do formy mnoha velmi malých </a:t>
            </a:r>
            <a:r>
              <a:rPr lang="cs-CZ" dirty="0" smtClean="0"/>
              <a:t>tukových </a:t>
            </a:r>
            <a:r>
              <a:rPr lang="cs-CZ" dirty="0"/>
              <a:t>kapiček.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2500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tuky </a:t>
            </a:r>
            <a:r>
              <a:rPr lang="cs-CZ" dirty="0"/>
              <a:t>štěpí na jednodušší součásti enzym lipáza, </a:t>
            </a:r>
            <a:endParaRPr lang="cs-CZ" dirty="0" smtClean="0"/>
          </a:p>
          <a:p>
            <a:r>
              <a:rPr lang="cs-CZ" dirty="0" smtClean="0"/>
              <a:t>pochází z </a:t>
            </a:r>
            <a:r>
              <a:rPr lang="cs-CZ" dirty="0"/>
              <a:t>pankreatické šťávy a ze žlázek v tenkém </a:t>
            </a:r>
            <a:r>
              <a:rPr lang="cs-CZ" dirty="0" smtClean="0"/>
              <a:t>střevě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           Obr.č.2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commons.wikimedia.org/wiki/File:Magendarmkanal.JPG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36002"/>
            <a:ext cx="2376264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608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Tuky se štěpí tak, že z </a:t>
            </a:r>
            <a:r>
              <a:rPr lang="cs-CZ" dirty="0" err="1"/>
              <a:t>triglycerolů</a:t>
            </a:r>
            <a:r>
              <a:rPr lang="cs-CZ" dirty="0"/>
              <a:t> vznikají </a:t>
            </a:r>
            <a:r>
              <a:rPr lang="cs-CZ" dirty="0" err="1"/>
              <a:t>diglyceroly</a:t>
            </a:r>
            <a:r>
              <a:rPr lang="cs-CZ" dirty="0"/>
              <a:t>, </a:t>
            </a:r>
            <a:r>
              <a:rPr lang="cs-CZ" dirty="0" err="1"/>
              <a:t>monoglyceroly</a:t>
            </a:r>
            <a:r>
              <a:rPr lang="cs-CZ" dirty="0"/>
              <a:t>, až glycerol a volné mastné kyseliny. </a:t>
            </a:r>
          </a:p>
          <a:p>
            <a:r>
              <a:rPr lang="cs-CZ" dirty="0"/>
              <a:t>Energie, uvolněná rozkladem tuků </a:t>
            </a:r>
            <a:r>
              <a:rPr lang="cs-CZ" dirty="0" smtClean="0"/>
              <a:t>se buď spaluje</a:t>
            </a:r>
            <a:r>
              <a:rPr lang="cs-CZ" dirty="0"/>
              <a:t>, nebo se znovu syntetizuje a ukládá jako tuková zásoba.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143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případě nedostatku energie si ji organismus bere z tukové zásoby.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tuku je uloženo obrovské množství energie, které u dospělého člověka může zajistit jeho činnost bez přísunu energie potravou i 1 měsíc.</a:t>
            </a:r>
          </a:p>
          <a:p>
            <a:r>
              <a:rPr lang="cs-CZ" dirty="0"/>
              <a:t>Při dlouhotrvajícím přebytku tuku vzniká obezita se všemi negativními důsledky.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558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smtClean="0"/>
              <a:t/>
            </a:r>
            <a:br>
              <a:rPr lang="cs-CZ" b="1" i="1" smtClean="0"/>
            </a:br>
            <a:r>
              <a:rPr lang="cs-CZ" b="1" i="1" smtClean="0"/>
              <a:t>Přeměna </a:t>
            </a:r>
            <a:r>
              <a:rPr lang="cs-CZ" b="1" i="1"/>
              <a:t>cukrů</a:t>
            </a: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Pro </a:t>
            </a:r>
            <a:r>
              <a:rPr lang="cs-CZ" dirty="0"/>
              <a:t>výživu </a:t>
            </a:r>
            <a:r>
              <a:rPr lang="cs-CZ" dirty="0" smtClean="0"/>
              <a:t>jsou </a:t>
            </a:r>
            <a:r>
              <a:rPr lang="cs-CZ" dirty="0"/>
              <a:t>potřebné </a:t>
            </a:r>
            <a:r>
              <a:rPr lang="cs-CZ" dirty="0" smtClean="0"/>
              <a:t>sacharidy </a:t>
            </a:r>
            <a:r>
              <a:rPr lang="cs-CZ" dirty="0"/>
              <a:t>stravitelné, </a:t>
            </a:r>
            <a:r>
              <a:rPr lang="cs-CZ" dirty="0" smtClean="0"/>
              <a:t>i nestravitelné.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36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Nestravitelné sacharidy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celulóza </a:t>
            </a:r>
            <a:r>
              <a:rPr lang="cs-CZ" dirty="0"/>
              <a:t>(vláknina), pektiny tvoří hmotu tráveniny - zajišťují (urychlují) její pohyb trávicím traktem, způsobují menší využitelnost některých látek, které pro zužitkování potřebují delší čas (cholesterol</a:t>
            </a:r>
            <a:r>
              <a:rPr lang="cs-CZ" dirty="0" smtClean="0"/>
              <a:t>)</a:t>
            </a:r>
          </a:p>
          <a:p>
            <a:r>
              <a:rPr lang="cs-CZ" dirty="0"/>
              <a:t>Některé </a:t>
            </a:r>
            <a:r>
              <a:rPr lang="cs-CZ" dirty="0" smtClean="0"/>
              <a:t>jsou </a:t>
            </a:r>
            <a:r>
              <a:rPr lang="cs-CZ" dirty="0"/>
              <a:t>rozkládány </a:t>
            </a:r>
            <a:r>
              <a:rPr lang="cs-CZ" dirty="0" err="1"/>
              <a:t>sacharolytickými</a:t>
            </a:r>
            <a:r>
              <a:rPr lang="cs-CZ" dirty="0"/>
              <a:t> bakteriemi v tlustém střevě </a:t>
            </a:r>
            <a:r>
              <a:rPr lang="cs-CZ" dirty="0" smtClean="0"/>
              <a:t>vznikají organické kyseliny-potlačují </a:t>
            </a:r>
            <a:r>
              <a:rPr lang="cs-CZ" dirty="0"/>
              <a:t>růst hnilobných bakterií,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130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Stravitelné sacharidy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</a:t>
            </a:r>
            <a:r>
              <a:rPr lang="cs-CZ" dirty="0"/>
              <a:t>pro organismus velmi dobře využitelné.</a:t>
            </a:r>
          </a:p>
          <a:p>
            <a:r>
              <a:rPr lang="cs-CZ" dirty="0"/>
              <a:t>Nejpomaleji se vstřebávají složitější sacharidy, </a:t>
            </a:r>
            <a:r>
              <a:rPr lang="cs-CZ" dirty="0" smtClean="0"/>
              <a:t>např. škrob-nejprve se rozkládá </a:t>
            </a:r>
            <a:r>
              <a:rPr lang="cs-CZ" dirty="0"/>
              <a:t>na disacharidy a ty později na monosacharidy.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73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Sacharóza </a:t>
            </a:r>
            <a:r>
              <a:rPr lang="cs-CZ" dirty="0"/>
              <a:t>- nemá pro výživu </a:t>
            </a:r>
            <a:r>
              <a:rPr lang="cs-CZ" dirty="0" smtClean="0"/>
              <a:t>význam, </a:t>
            </a:r>
          </a:p>
          <a:p>
            <a:r>
              <a:rPr lang="cs-CZ" dirty="0" smtClean="0"/>
              <a:t>Jako </a:t>
            </a:r>
            <a:r>
              <a:rPr lang="cs-CZ" dirty="0"/>
              <a:t>koncentrovaný zdroj energie je </a:t>
            </a:r>
            <a:r>
              <a:rPr lang="cs-CZ" dirty="0" smtClean="0"/>
              <a:t>nebezpečná - vytváří </a:t>
            </a:r>
            <a:r>
              <a:rPr lang="cs-CZ" dirty="0"/>
              <a:t>návyk na sladkou </a:t>
            </a:r>
            <a:r>
              <a:rPr lang="cs-CZ" dirty="0" smtClean="0"/>
              <a:t>stravu, představuje </a:t>
            </a:r>
            <a:r>
              <a:rPr lang="cs-CZ" dirty="0"/>
              <a:t>nepřirozenou zátěž pro organismus, </a:t>
            </a:r>
            <a:r>
              <a:rPr lang="cs-CZ" dirty="0" smtClean="0"/>
              <a:t>ten </a:t>
            </a:r>
            <a:r>
              <a:rPr lang="cs-CZ" dirty="0"/>
              <a:t>ukládá </a:t>
            </a:r>
            <a:r>
              <a:rPr lang="cs-CZ" dirty="0" smtClean="0"/>
              <a:t>přebytek </a:t>
            </a:r>
            <a:r>
              <a:rPr lang="cs-CZ" dirty="0"/>
              <a:t>energie </a:t>
            </a:r>
            <a:r>
              <a:rPr lang="cs-CZ" dirty="0" smtClean="0"/>
              <a:t>ve </a:t>
            </a:r>
            <a:r>
              <a:rPr lang="cs-CZ" dirty="0"/>
              <a:t>formě tukových zásob. </a:t>
            </a:r>
            <a:endParaRPr lang="cs-CZ" dirty="0" smtClean="0"/>
          </a:p>
          <a:p>
            <a:r>
              <a:rPr lang="cs-CZ" dirty="0" smtClean="0"/>
              <a:t>Při </a:t>
            </a:r>
            <a:r>
              <a:rPr lang="cs-CZ" dirty="0"/>
              <a:t>trávení se rozkládá na glukózu a fruktózu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 smtClean="0"/>
              <a:t>V ústech </a:t>
            </a:r>
            <a:r>
              <a:rPr lang="cs-CZ" dirty="0"/>
              <a:t>se </a:t>
            </a:r>
            <a:r>
              <a:rPr lang="cs-CZ" dirty="0" smtClean="0"/>
              <a:t>rozkládá </a:t>
            </a:r>
            <a:r>
              <a:rPr lang="cs-CZ" dirty="0"/>
              <a:t>na </a:t>
            </a:r>
            <a:r>
              <a:rPr lang="cs-CZ" dirty="0" smtClean="0"/>
              <a:t>kyseliny - porušují </a:t>
            </a:r>
            <a:r>
              <a:rPr lang="cs-CZ" dirty="0"/>
              <a:t>zubní </a:t>
            </a:r>
            <a:r>
              <a:rPr lang="cs-CZ" dirty="0" smtClean="0"/>
              <a:t>sklovinu (tvorba </a:t>
            </a:r>
            <a:r>
              <a:rPr lang="cs-CZ" dirty="0"/>
              <a:t>zubního </a:t>
            </a:r>
            <a:r>
              <a:rPr lang="cs-CZ" dirty="0" smtClean="0"/>
              <a:t>kazu)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8046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Glukóza </a:t>
            </a:r>
          </a:p>
          <a:p>
            <a:r>
              <a:rPr lang="cs-CZ" dirty="0"/>
              <a:t>je nejdůležitějším sacharidem, je </a:t>
            </a:r>
            <a:r>
              <a:rPr lang="cs-CZ" dirty="0" smtClean="0"/>
              <a:t>zdrojem </a:t>
            </a:r>
            <a:r>
              <a:rPr lang="cs-CZ" dirty="0"/>
              <a:t>energie, který organismus dokáže regulovat.</a:t>
            </a:r>
          </a:p>
          <a:p>
            <a:r>
              <a:rPr lang="cs-CZ" dirty="0" smtClean="0"/>
              <a:t>V </a:t>
            </a:r>
            <a:r>
              <a:rPr lang="cs-CZ" dirty="0"/>
              <a:t>játrech a ve svalech se z glukózy syntetizuje glykogen, který pak slouží jako pohotový zdroj energie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/>
              <a:t>Fruktóza</a:t>
            </a:r>
            <a:endParaRPr lang="cs-CZ" dirty="0" smtClean="0"/>
          </a:p>
          <a:p>
            <a:r>
              <a:rPr lang="cs-CZ" dirty="0" smtClean="0"/>
              <a:t>je vstřebávána </a:t>
            </a:r>
            <a:r>
              <a:rPr lang="cs-CZ" dirty="0"/>
              <a:t>neregulovaně </a:t>
            </a:r>
            <a:r>
              <a:rPr lang="cs-CZ" dirty="0" smtClean="0"/>
              <a:t>tím </a:t>
            </a:r>
            <a:r>
              <a:rPr lang="cs-CZ" dirty="0"/>
              <a:t>může docházet k jejímu nadměrnému příjmu a </a:t>
            </a:r>
            <a:r>
              <a:rPr lang="cs-CZ" dirty="0" smtClean="0"/>
              <a:t>k </a:t>
            </a:r>
            <a:r>
              <a:rPr lang="cs-CZ" dirty="0"/>
              <a:t>hromadění nadbytečné energie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387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otázky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enzymy působí na rozklad bílkovin ?</a:t>
            </a:r>
          </a:p>
          <a:p>
            <a:r>
              <a:rPr lang="cs-CZ" dirty="0" smtClean="0"/>
              <a:t>Popište význam vlákniny.</a:t>
            </a:r>
          </a:p>
          <a:p>
            <a:r>
              <a:rPr lang="cs-CZ" dirty="0" smtClean="0"/>
              <a:t>Jaký je význam lipázy?</a:t>
            </a:r>
          </a:p>
          <a:p>
            <a:r>
              <a:rPr lang="cs-CZ" dirty="0" smtClean="0"/>
              <a:t>Který sacharid poškozuje zubní sklovinu?</a:t>
            </a:r>
          </a:p>
          <a:p>
            <a:r>
              <a:rPr lang="cs-CZ" dirty="0" smtClean="0"/>
              <a:t>Jak probíhá </a:t>
            </a:r>
            <a:r>
              <a:rPr lang="cs-CZ" smtClean="0"/>
              <a:t>metabolismus glukózy?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06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zdroje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637</Words>
  <Application>Microsoft Office PowerPoint</Application>
  <PresentationFormat>Předvádění na obrazovce (4:3)</PresentationFormat>
  <Paragraphs>103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  Metabolismus sacharidů, tuků, bílkovin  </vt:lpstr>
      <vt:lpstr> Přeměna bílkovin </vt:lpstr>
      <vt:lpstr>Prezentace aplikace PowerPoint</vt:lpstr>
      <vt:lpstr>Prezentace aplikace PowerPoint</vt:lpstr>
      <vt:lpstr>Prezentace aplikace PowerPoint</vt:lpstr>
      <vt:lpstr>  Přeměna tuků   </vt:lpstr>
      <vt:lpstr>Prezentace aplikace PowerPoint</vt:lpstr>
      <vt:lpstr>Prezentace aplikace PowerPoint</vt:lpstr>
      <vt:lpstr>Prezentace aplikace PowerPoint</vt:lpstr>
      <vt:lpstr> Přeměna cukrů </vt:lpstr>
      <vt:lpstr>Nestravitelné sacharidy</vt:lpstr>
      <vt:lpstr>Stravitelné sacharidy</vt:lpstr>
      <vt:lpstr>Prezentace aplikace PowerPoint</vt:lpstr>
      <vt:lpstr>Prezentace aplikace PowerPoint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Reakce v živých organismech</dc:title>
  <dc:creator>Hajný</dc:creator>
  <cp:lastModifiedBy>Zdeněk Laski</cp:lastModifiedBy>
  <cp:revision>72</cp:revision>
  <dcterms:created xsi:type="dcterms:W3CDTF">2012-09-02T11:52:26Z</dcterms:created>
  <dcterms:modified xsi:type="dcterms:W3CDTF">2014-06-05T08:47:26Z</dcterms:modified>
</cp:coreProperties>
</file>