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70" r:id="rId4"/>
    <p:sldId id="271" r:id="rId5"/>
    <p:sldId id="283" r:id="rId6"/>
    <p:sldId id="273" r:id="rId7"/>
    <p:sldId id="284" r:id="rId8"/>
    <p:sldId id="285" r:id="rId9"/>
    <p:sldId id="286" r:id="rId10"/>
    <p:sldId id="287" r:id="rId11"/>
    <p:sldId id="288" r:id="rId12"/>
    <p:sldId id="28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552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86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949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89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280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394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58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356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880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713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829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0F2D3-8371-4E77-A38E-B0C74D3AA761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1F1DF-C276-474A-AC0B-7E33E9D1CE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23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4574373"/>
              </p:ext>
            </p:extLst>
          </p:nvPr>
        </p:nvGraphicFramePr>
        <p:xfrm>
          <a:off x="539552" y="1927027"/>
          <a:ext cx="812995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307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CHE.0313.2E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Test - metabolismus živin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prověří znalosti žáků týkající se procesu trávení, znalosti o enzymech trávící soustavy a jejich působením na základní živiny v jednotlivých částech trávící soustavy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Metabolismus, sacharidy,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proteiny, aminokyseliny, lipidy, pepsin, trypsin, chymotrypsin, erepsin, emulgace, lipáza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18.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10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</a:pPr>
            <a:r>
              <a:rPr lang="cs-CZ" b="1" dirty="0"/>
              <a:t>CHEMIE -  </a:t>
            </a:r>
            <a:r>
              <a:rPr lang="cs-CZ" b="1" dirty="0" smtClean="0"/>
              <a:t>Test - metabolismus živin</a:t>
            </a:r>
            <a:endParaRPr lang="cs-CZ" dirty="0">
              <a:latin typeface="Arial CE" pitchFamily="34" charset="-18"/>
              <a:ea typeface="Calibri"/>
              <a:cs typeface="Times New Roman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0089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06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>Test - metabolismus živin</a:t>
            </a:r>
            <a:r>
              <a:rPr lang="cs-CZ" dirty="0">
                <a:latin typeface="Arial CE" pitchFamily="34" charset="-18"/>
                <a:ea typeface="Calibri"/>
                <a:cs typeface="Times New Roman"/>
              </a:rPr>
              <a:t/>
            </a:r>
            <a:br>
              <a:rPr lang="cs-CZ" dirty="0">
                <a:latin typeface="Arial CE" pitchFamily="34" charset="-18"/>
                <a:ea typeface="Calibri"/>
                <a:cs typeface="Times New Roman"/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36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Které enzymy obsahuje pankreatická šťáva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trypsin </a:t>
            </a:r>
            <a:r>
              <a:rPr lang="cs-CZ" dirty="0"/>
              <a:t>a </a:t>
            </a:r>
            <a:r>
              <a:rPr lang="cs-CZ" dirty="0" smtClean="0"/>
              <a:t>pepsin</a:t>
            </a:r>
          </a:p>
          <a:p>
            <a:pPr marL="514350" indent="-514350">
              <a:buAutoNum type="alphaLcParenR"/>
            </a:pPr>
            <a:r>
              <a:rPr lang="cs-CZ" dirty="0" smtClean="0"/>
              <a:t>erepsin </a:t>
            </a:r>
            <a:r>
              <a:rPr lang="cs-CZ" dirty="0"/>
              <a:t>a </a:t>
            </a:r>
            <a:r>
              <a:rPr lang="cs-CZ" dirty="0" smtClean="0"/>
              <a:t>chymotrypsin</a:t>
            </a:r>
          </a:p>
          <a:p>
            <a:pPr marL="514350" indent="-514350">
              <a:buAutoNum type="alphaLcParenR"/>
            </a:pPr>
            <a:r>
              <a:rPr lang="cs-CZ" dirty="0"/>
              <a:t>trypsin a chymotrypsin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157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/>
              <a:t>. Pro tvorbu, nebo obměnu bílkovin je </a:t>
            </a:r>
            <a:r>
              <a:rPr lang="cs-CZ" dirty="0" smtClean="0"/>
              <a:t>potřeba dostatečné množství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esenciálních mastných kyselin</a:t>
            </a:r>
          </a:p>
          <a:p>
            <a:pPr marL="514350" indent="-514350">
              <a:buAutoNum type="alphaLcParenR"/>
            </a:pPr>
            <a:r>
              <a:rPr lang="cs-CZ" dirty="0"/>
              <a:t>esenciálních </a:t>
            </a:r>
            <a:r>
              <a:rPr lang="cs-CZ" dirty="0" smtClean="0"/>
              <a:t>aminokyselin</a:t>
            </a:r>
          </a:p>
          <a:p>
            <a:pPr marL="514350" indent="-514350">
              <a:buAutoNum type="alphaLcParenR"/>
            </a:pPr>
            <a:r>
              <a:rPr lang="cs-CZ" dirty="0"/>
              <a:t>esenciálních </a:t>
            </a:r>
            <a:r>
              <a:rPr lang="cs-CZ" dirty="0" smtClean="0"/>
              <a:t>fosfolipidů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65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3. Erepsin rozkládá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tuky</a:t>
            </a:r>
          </a:p>
          <a:p>
            <a:pPr marL="514350" indent="-514350">
              <a:buAutoNum type="alphaLcParenR"/>
            </a:pPr>
            <a:r>
              <a:rPr lang="cs-CZ" dirty="0" smtClean="0"/>
              <a:t>cukry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/>
              <a:t>bílkoviny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038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dirty="0"/>
              <a:t>žaludek pomáhá trávit tuky tím, </a:t>
            </a:r>
            <a:r>
              <a:rPr lang="cs-CZ" dirty="0" smtClean="0"/>
              <a:t>že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se v něm tuky mechanicky oddělují od ostatních živin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/>
              <a:t>emulgují do formy mnoha velmi malých tukových </a:t>
            </a:r>
            <a:r>
              <a:rPr lang="cs-CZ" dirty="0" smtClean="0"/>
              <a:t>kapiček</a:t>
            </a:r>
            <a:endParaRPr lang="cs-CZ" dirty="0"/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 smtClean="0"/>
              <a:t>na ně působí enzym lipáza</a:t>
            </a:r>
            <a:endParaRPr lang="cs-CZ" dirty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250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 Vláknina je:</a:t>
            </a:r>
          </a:p>
          <a:p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monosacharid</a:t>
            </a:r>
          </a:p>
          <a:p>
            <a:pPr marL="0" indent="0">
              <a:buNone/>
            </a:pPr>
            <a:r>
              <a:rPr lang="cs-CZ" dirty="0" smtClean="0"/>
              <a:t>b)  disacharid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c)  polysacharid</a:t>
            </a:r>
            <a:endParaRPr lang="cs-CZ" dirty="0"/>
          </a:p>
          <a:p>
            <a:pPr marL="514350" indent="-51435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0099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6. Co nezpůsobují </a:t>
            </a:r>
            <a:r>
              <a:rPr lang="cs-CZ" dirty="0" err="1" smtClean="0"/>
              <a:t>sacharolytické</a:t>
            </a:r>
            <a:r>
              <a:rPr lang="cs-CZ" dirty="0" smtClean="0"/>
              <a:t> bakterie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/>
              <a:t>tvorbu</a:t>
            </a:r>
            <a:r>
              <a:rPr lang="cs-CZ" dirty="0" smtClean="0"/>
              <a:t> cukrů</a:t>
            </a:r>
          </a:p>
          <a:p>
            <a:pPr marL="0" indent="0">
              <a:buNone/>
            </a:pPr>
            <a:r>
              <a:rPr lang="cs-CZ" dirty="0" smtClean="0"/>
              <a:t>b) tvorbu organických kyselin</a:t>
            </a:r>
          </a:p>
          <a:p>
            <a:pPr marL="0" indent="0">
              <a:buNone/>
            </a:pPr>
            <a:r>
              <a:rPr lang="cs-CZ" dirty="0" smtClean="0"/>
              <a:t>c) rozklad cukrů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6808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7. Který sacharid se vstřebává regulovaně?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a) glukóza</a:t>
            </a:r>
          </a:p>
          <a:p>
            <a:pPr marL="0" indent="0">
              <a:buNone/>
            </a:pPr>
            <a:r>
              <a:rPr lang="cs-CZ" dirty="0" smtClean="0"/>
              <a:t>b) fruktóza</a:t>
            </a:r>
          </a:p>
          <a:p>
            <a:pPr marL="0" indent="0">
              <a:buNone/>
            </a:pPr>
            <a:r>
              <a:rPr lang="cs-CZ" dirty="0" smtClean="0"/>
              <a:t>c) sacharóza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73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8. </a:t>
            </a:r>
            <a:r>
              <a:rPr lang="cs-CZ" dirty="0"/>
              <a:t>Který sacharid poškozuje zubní sklovinu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a) glukóza</a:t>
            </a:r>
          </a:p>
          <a:p>
            <a:pPr marL="0" indent="0">
              <a:buNone/>
            </a:pPr>
            <a:r>
              <a:rPr lang="cs-CZ" dirty="0"/>
              <a:t>b) fruktóza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) sacharóza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588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9. katabolický proces je: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vznik </a:t>
            </a:r>
            <a:r>
              <a:rPr lang="cs-CZ" dirty="0"/>
              <a:t>složitých organických látek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/>
              <a:t>štěpení složitých organických látek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nahrazování </a:t>
            </a:r>
            <a:r>
              <a:rPr lang="cs-CZ" dirty="0"/>
              <a:t>složitých organických látek</a:t>
            </a:r>
          </a:p>
        </p:txBody>
      </p:sp>
    </p:spTree>
    <p:extLst>
      <p:ext uri="{BB962C8B-B14F-4D97-AF65-F5344CB8AC3E}">
        <p14:creationId xmlns:p14="http://schemas.microsoft.com/office/powerpoint/2010/main" val="6061350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10. Při anabolické přeměně se: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a) uvolňuje </a:t>
            </a:r>
            <a:r>
              <a:rPr lang="cs-CZ" dirty="0"/>
              <a:t>energie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/>
              <a:t>spotřebovává </a:t>
            </a:r>
            <a:r>
              <a:rPr lang="cs-CZ" dirty="0" smtClean="0"/>
              <a:t> </a:t>
            </a:r>
            <a:r>
              <a:rPr lang="cs-CZ" dirty="0"/>
              <a:t>energie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smtClean="0"/>
              <a:t>nemění energie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6120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293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  Test - metabolismus živin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Reakce v živých organismech</dc:title>
  <dc:creator>Hajný</dc:creator>
  <cp:lastModifiedBy>Zdeněk Laski</cp:lastModifiedBy>
  <cp:revision>84</cp:revision>
  <dcterms:created xsi:type="dcterms:W3CDTF">2012-09-02T11:52:26Z</dcterms:created>
  <dcterms:modified xsi:type="dcterms:W3CDTF">2014-06-05T08:47:47Z</dcterms:modified>
</cp:coreProperties>
</file>