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74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73" r:id="rId17"/>
    <p:sldId id="29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1847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6817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6007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2025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5793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99618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8553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3131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359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1049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251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51F74-61FD-4909-9CE0-70190D4DD635}" type="datetimeFigureOut">
              <a:rPr lang="cs-CZ" smtClean="0"/>
              <a:pPr/>
              <a:t>14.6.2014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B6C914-6522-4743-982F-21389CBB5F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8977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igarette_smoke.jpg" TargetMode="External"/><Relationship Id="rId2" Type="http://schemas.openxmlformats.org/officeDocument/2006/relationships/hyperlink" Target="http://commons.wikimedia.org/wiki/File:Tobacc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arr_070617-7327_Coffea_arabica.jpg" TargetMode="External"/><Relationship Id="rId2" Type="http://schemas.openxmlformats.org/officeDocument/2006/relationships/hyperlink" Target="http://commons.wikimedia.org/wiki/File:Starr_070308-5471_Coffea_arabic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commons.wikimedia.org/wiki/File:Roasted_coffee_beans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atura_stramonium_white_flower.jpg" TargetMode="External"/><Relationship Id="rId2" Type="http://schemas.openxmlformats.org/officeDocument/2006/relationships/hyperlink" Target="http://commons.wikimedia.org/wiki/File:Henbane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ommons.wikimedia.org/wiki/File:Atropa_bella-donna0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ommons.wikimedia.org/wiki/File:Cinchona.calisaya02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2poppies.jpg" TargetMode="External"/><Relationship Id="rId2" Type="http://schemas.openxmlformats.org/officeDocument/2006/relationships/hyperlink" Target="http://commons.wikimedia.org/wiki/File:Raw_opium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-6188" y="5923492"/>
            <a:ext cx="9146354" cy="720691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56400782"/>
              </p:ext>
            </p:extLst>
          </p:nvPr>
        </p:nvGraphicFramePr>
        <p:xfrm>
          <a:off x="469104" y="2181196"/>
          <a:ext cx="8201964" cy="34107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9682"/>
                <a:gridCol w="6372282"/>
              </a:tblGrid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CHE.0316.2E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6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nejvýznamnějšími a</a:t>
                      </a:r>
                      <a:r>
                        <a:rPr lang="cs-CZ" sz="900" b="1" dirty="0" smtClean="0">
                          <a:latin typeface="Arial CE" pitchFamily="34" charset="0"/>
                          <a:cs typeface="Arial CE" pitchFamily="34" charset="0"/>
                        </a:rPr>
                        <a:t>lkaloidy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 jejich významem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67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Heterocyklická sloučenina, nikotin, kofein, piperin, chinin, atropin, morfin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835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14.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2535" y="1707850"/>
            <a:ext cx="45182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CHEMIE -  </a:t>
            </a:r>
            <a:r>
              <a:rPr lang="cs-CZ" sz="2400" b="1" dirty="0" smtClean="0"/>
              <a:t>Alkaloidy</a:t>
            </a:r>
            <a:endParaRPr lang="cs-CZ" sz="24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332656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8207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Alkaloidy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77384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</a:t>
            </a:r>
            <a:r>
              <a:rPr lang="cs-CZ" dirty="0"/>
              <a:t>mezi složité organické látky obsažené v </a:t>
            </a:r>
            <a:r>
              <a:rPr lang="cs-CZ" dirty="0" smtClean="0"/>
              <a:t>rostlinách</a:t>
            </a:r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sou </a:t>
            </a:r>
            <a:r>
              <a:rPr lang="cs-CZ" dirty="0"/>
              <a:t>zásadité povahy -  obsahují heterocyklicky vázaný atom </a:t>
            </a:r>
            <a:r>
              <a:rPr lang="cs-CZ" dirty="0" smtClean="0"/>
              <a:t>dusíku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084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</a:t>
            </a:r>
            <a:r>
              <a:rPr lang="cs-CZ" dirty="0"/>
              <a:t>organismus jsou alkaloidy návykové, škodlivé a některé smrtelně </a:t>
            </a:r>
            <a:r>
              <a:rPr lang="cs-CZ" dirty="0" smtClean="0"/>
              <a:t>jedovaté</a:t>
            </a:r>
            <a:endParaRPr lang="cs-CZ" dirty="0"/>
          </a:p>
          <a:p>
            <a:r>
              <a:rPr lang="cs-CZ" dirty="0" smtClean="0"/>
              <a:t>získávají </a:t>
            </a:r>
            <a:r>
              <a:rPr lang="cs-CZ" dirty="0"/>
              <a:t>se z </a:t>
            </a:r>
            <a:r>
              <a:rPr lang="cs-CZ" dirty="0" smtClean="0"/>
              <a:t>rostlin, </a:t>
            </a:r>
            <a:r>
              <a:rPr lang="cs-CZ" dirty="0"/>
              <a:t>ve kterých vznikají biochemickou přeměnou </a:t>
            </a:r>
            <a:r>
              <a:rPr lang="cs-CZ" dirty="0" smtClean="0"/>
              <a:t>aminokyselin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1830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Nikotin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800" dirty="0"/>
              <a:t>je izolován z </a:t>
            </a:r>
            <a:r>
              <a:rPr lang="cs-CZ" sz="3800" dirty="0" smtClean="0"/>
              <a:t>tabáku – výroba cigaret, doutníků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1000" dirty="0" smtClean="0"/>
              <a:t>                                                                                                   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 smtClean="0"/>
              <a:t>Obr.č.1</a:t>
            </a:r>
            <a:r>
              <a:rPr lang="cs-CZ" sz="1000" dirty="0"/>
              <a:t>: </a:t>
            </a:r>
            <a:r>
              <a:rPr lang="cs-CZ" sz="1000" dirty="0">
                <a:hlinkClick r:id="rId2"/>
              </a:rPr>
              <a:t>http://</a:t>
            </a:r>
            <a:r>
              <a:rPr lang="cs-CZ" sz="1000" dirty="0" smtClean="0">
                <a:hlinkClick r:id="rId2"/>
              </a:rPr>
              <a:t>commons.wikimedia.org/wiki/File:Tobacco.jpg</a:t>
            </a:r>
            <a:r>
              <a:rPr lang="cs-CZ" sz="1000" dirty="0" smtClean="0"/>
              <a:t>                          Obr.č.2</a:t>
            </a:r>
            <a:r>
              <a:rPr lang="cs-CZ" sz="1000" dirty="0"/>
              <a:t>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commons.wikimedia.org/wiki/File:Cigarette_smoke.jpg</a:t>
            </a:r>
            <a:r>
              <a:rPr lang="cs-CZ" sz="1000" dirty="0" smtClean="0"/>
              <a:t> </a:t>
            </a: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8406" y="2204864"/>
            <a:ext cx="2262915" cy="33505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83809"/>
            <a:ext cx="3048000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34351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chemicky </a:t>
            </a:r>
            <a:r>
              <a:rPr lang="cs-CZ" dirty="0"/>
              <a:t>čistý tvoří bezbarvou </a:t>
            </a:r>
            <a:r>
              <a:rPr lang="cs-CZ" dirty="0" smtClean="0"/>
              <a:t>kapalinu </a:t>
            </a:r>
          </a:p>
          <a:p>
            <a:r>
              <a:rPr lang="cs-CZ" dirty="0" smtClean="0"/>
              <a:t>odvozen od pyridinu</a:t>
            </a:r>
          </a:p>
          <a:p>
            <a:r>
              <a:rPr lang="cs-CZ" dirty="0" smtClean="0"/>
              <a:t>je to návyková látka</a:t>
            </a:r>
          </a:p>
          <a:p>
            <a:r>
              <a:rPr lang="cs-CZ" dirty="0" smtClean="0"/>
              <a:t>je </a:t>
            </a:r>
            <a:r>
              <a:rPr lang="cs-CZ" dirty="0"/>
              <a:t>to prudký jed obzvlášť </a:t>
            </a:r>
            <a:endParaRPr lang="cs-CZ" dirty="0" smtClean="0"/>
          </a:p>
          <a:p>
            <a:r>
              <a:rPr lang="cs-CZ" dirty="0"/>
              <a:t>ve styku s otevřeným </a:t>
            </a:r>
            <a:r>
              <a:rPr lang="cs-CZ" dirty="0" smtClean="0"/>
              <a:t>poraněním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358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Kofein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získává se z kávovníku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r>
              <a:rPr lang="cs-CZ" sz="900" dirty="0" smtClean="0"/>
              <a:t>          Obr.č.3: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commons.wikimedia.org/wiki/File:Starr_070308-5471_Coffea_arabica.jpg</a:t>
            </a:r>
            <a:r>
              <a:rPr lang="cs-CZ" sz="900" dirty="0" smtClean="0"/>
              <a:t> </a:t>
            </a:r>
            <a:r>
              <a:rPr lang="cs-CZ" sz="900"/>
              <a:t>Obr.č.4: </a:t>
            </a:r>
            <a:r>
              <a:rPr lang="cs-CZ" sz="900">
                <a:hlinkClick r:id="rId3"/>
              </a:rPr>
              <a:t>http://</a:t>
            </a:r>
            <a:r>
              <a:rPr lang="cs-CZ" sz="900" smtClean="0">
                <a:hlinkClick r:id="rId3"/>
              </a:rPr>
              <a:t>commons.wikimedia.org/wiki/File:Starr_070617-7327_Coffea_arabica.jpg</a:t>
            </a:r>
            <a:endParaRPr lang="cs-CZ" sz="900" smtClean="0"/>
          </a:p>
          <a:p>
            <a:pPr marL="0" indent="0">
              <a:buNone/>
            </a:pPr>
            <a:endParaRPr lang="cs-CZ" sz="9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8505"/>
            <a:ext cx="2376264" cy="3171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6733" y="2278505"/>
            <a:ext cx="3857196" cy="28928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3052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obsažen v kávě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    Obr.č.5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commons.wikimedia.org/wiki/File:Roasted_coffee_beans.jpg</a:t>
            </a:r>
            <a:r>
              <a:rPr lang="cs-CZ" sz="800" dirty="0" smtClean="0"/>
              <a:t> </a:t>
            </a:r>
          </a:p>
          <a:p>
            <a:r>
              <a:rPr lang="cs-CZ" dirty="0" smtClean="0"/>
              <a:t>podporuje </a:t>
            </a:r>
            <a:r>
              <a:rPr lang="cs-CZ" dirty="0"/>
              <a:t>vylučování žaludečních šťáv a snižuje pocit únavy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348879"/>
            <a:ext cx="3096344" cy="23222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79029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Piperin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tvoří účinnou složku </a:t>
            </a:r>
            <a:r>
              <a:rPr lang="cs-CZ" dirty="0" smtClean="0"/>
              <a:t>pepře, který je plodem pepřovníku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4953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Atropin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využívá se v očním lékařství</a:t>
            </a:r>
          </a:p>
          <a:p>
            <a:r>
              <a:rPr lang="cs-CZ" dirty="0" smtClean="0"/>
              <a:t>obsažen v </a:t>
            </a:r>
            <a:r>
              <a:rPr lang="cs-CZ" dirty="0"/>
              <a:t>rostlinách </a:t>
            </a:r>
            <a:r>
              <a:rPr lang="cs-CZ" dirty="0" smtClean="0"/>
              <a:t>blínu, durmanu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900" dirty="0" smtClean="0"/>
          </a:p>
          <a:p>
            <a:endParaRPr lang="cs-CZ" sz="900" dirty="0"/>
          </a:p>
          <a:p>
            <a:endParaRPr lang="cs-CZ" sz="900" dirty="0" smtClean="0"/>
          </a:p>
          <a:p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   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r>
              <a:rPr lang="cs-CZ" sz="900" dirty="0" smtClean="0"/>
              <a:t> Obr.č.6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commons.wikimedia.org/wiki/File:Henbane1.JPG</a:t>
            </a:r>
            <a:r>
              <a:rPr lang="cs-CZ" sz="900" dirty="0" smtClean="0"/>
              <a:t>                </a:t>
            </a:r>
            <a:r>
              <a:rPr lang="cs-CZ" sz="900" dirty="0"/>
              <a:t>Obr.č.7</a:t>
            </a:r>
            <a:r>
              <a:rPr lang="cs-CZ" sz="900" dirty="0" smtClean="0"/>
              <a:t>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commons.wikimedia.org/wiki/File:Datura_stramonium_white_flower.jpg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12976"/>
            <a:ext cx="2457450" cy="1991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238092"/>
            <a:ext cx="1808924" cy="19661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3245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a </a:t>
            </a:r>
            <a:r>
              <a:rPr lang="cs-CZ" dirty="0" smtClean="0"/>
              <a:t>rulíku – patří mezi nejnebezpečnější středoevropské jedovaté rostliny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            Obr.č.8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commons.wikimedia.org/wiki/File:Atropa_bella-donna0.jpg</a:t>
            </a:r>
            <a:r>
              <a:rPr lang="cs-CZ" sz="900" dirty="0" smtClean="0"/>
              <a:t> </a:t>
            </a:r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3894" y="2820486"/>
            <a:ext cx="3586098" cy="26967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60068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Chinin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obsažen v chininovníku - </a:t>
            </a:r>
            <a:r>
              <a:rPr lang="cs-CZ" dirty="0"/>
              <a:t>izolován z chininové </a:t>
            </a:r>
            <a:r>
              <a:rPr lang="cs-CZ" dirty="0" smtClean="0"/>
              <a:t>kůry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           Obr.č.9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commons.wikimedia.org/wiki/File:Cinchona.calisaya02.jpg</a:t>
            </a:r>
            <a:endParaRPr lang="cs-CZ" sz="900" dirty="0" smtClean="0"/>
          </a:p>
          <a:p>
            <a:pPr marL="0" indent="0">
              <a:buNone/>
            </a:pPr>
            <a:endParaRPr lang="cs-CZ" sz="900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80928"/>
            <a:ext cx="3240360" cy="2430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37525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tlumí </a:t>
            </a:r>
            <a:r>
              <a:rPr lang="cs-CZ" dirty="0"/>
              <a:t>horečku a byl používán proti </a:t>
            </a:r>
            <a:r>
              <a:rPr lang="cs-CZ" dirty="0" smtClean="0"/>
              <a:t>malárii (infekční nemocnění)</a:t>
            </a:r>
          </a:p>
          <a:p>
            <a:r>
              <a:rPr lang="cs-CZ" dirty="0" smtClean="0"/>
              <a:t>je součástí některých </a:t>
            </a:r>
            <a:r>
              <a:rPr lang="cs-CZ" dirty="0"/>
              <a:t>likérů, </a:t>
            </a:r>
            <a:r>
              <a:rPr lang="cs-CZ" dirty="0" smtClean="0"/>
              <a:t>toniků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565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/>
              <a:t>Morfin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získává se z </a:t>
            </a:r>
            <a:r>
              <a:rPr lang="cs-CZ" dirty="0" smtClean="0"/>
              <a:t>opia - šťáva </a:t>
            </a:r>
            <a:r>
              <a:rPr lang="cs-CZ" dirty="0"/>
              <a:t>z nezralého máku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</a:t>
            </a:r>
            <a:r>
              <a:rPr lang="cs-CZ" sz="1100" dirty="0" smtClean="0"/>
              <a:t>Obr.č.10: </a:t>
            </a:r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commons.wikimedia.org/wiki/File:Raw_opium.jpg</a:t>
            </a:r>
            <a:r>
              <a:rPr lang="cs-CZ" sz="1100" dirty="0" smtClean="0"/>
              <a:t>    </a:t>
            </a:r>
            <a:r>
              <a:rPr lang="cs-CZ" sz="1100" dirty="0"/>
              <a:t>Obr.č.11: </a:t>
            </a: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commons.wikimedia.org/wiki/File:2poppies.jpg</a:t>
            </a:r>
            <a:r>
              <a:rPr lang="cs-CZ" sz="1100" dirty="0" smtClean="0"/>
              <a:t> 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0814" y="2708920"/>
            <a:ext cx="2989098" cy="2554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924944"/>
            <a:ext cx="2592288" cy="2388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85380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</a:t>
            </a:r>
            <a:r>
              <a:rPr lang="cs-CZ" dirty="0"/>
              <a:t>to návykové a zdraví škodlivé </a:t>
            </a:r>
            <a:r>
              <a:rPr lang="cs-CZ" dirty="0" smtClean="0"/>
              <a:t>narkotikum</a:t>
            </a:r>
          </a:p>
          <a:p>
            <a:r>
              <a:rPr lang="cs-CZ" dirty="0" smtClean="0"/>
              <a:t>používá </a:t>
            </a:r>
            <a:r>
              <a:rPr lang="cs-CZ" dirty="0"/>
              <a:t>se </a:t>
            </a:r>
            <a:r>
              <a:rPr lang="cs-CZ" dirty="0" smtClean="0"/>
              <a:t>v lékařství jako </a:t>
            </a:r>
            <a:r>
              <a:rPr lang="cs-CZ" dirty="0"/>
              <a:t>silné </a:t>
            </a:r>
            <a:r>
              <a:rPr lang="cs-CZ" dirty="0" smtClean="0"/>
              <a:t>analgetikum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39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1</a:t>
            </a:r>
            <a:r>
              <a:rPr lang="cs-CZ" dirty="0" smtClean="0"/>
              <a:t>.) Charakterizuj alkaloidy.</a:t>
            </a:r>
          </a:p>
          <a:p>
            <a:pPr marL="0" indent="0">
              <a:buNone/>
            </a:pPr>
            <a:r>
              <a:rPr lang="cs-CZ" dirty="0" smtClean="0"/>
              <a:t>2.) Popiš morfin.</a:t>
            </a:r>
          </a:p>
          <a:p>
            <a:pPr marL="0" indent="0">
              <a:buNone/>
            </a:pPr>
            <a:r>
              <a:rPr lang="cs-CZ" dirty="0" smtClean="0"/>
              <a:t>3.) Kde se vyskytuje a využívá atropin?</a:t>
            </a:r>
          </a:p>
          <a:p>
            <a:pPr marL="0" indent="0">
              <a:buNone/>
            </a:pPr>
            <a:r>
              <a:rPr lang="cs-CZ" dirty="0" smtClean="0"/>
              <a:t>4.) Uveď vlastnosti kofeinu.</a:t>
            </a:r>
          </a:p>
          <a:p>
            <a:pPr marL="0" indent="0">
              <a:buNone/>
            </a:pPr>
            <a:r>
              <a:rPr lang="cs-CZ" dirty="0" smtClean="0"/>
              <a:t>5.) Kde se využívá chinin a jaké jsou jeho účinky?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8499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387</Words>
  <Application>Microsoft Office PowerPoint</Application>
  <PresentationFormat>Předvádění na obrazovce (4:3)</PresentationFormat>
  <Paragraphs>152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Alkaloidy</vt:lpstr>
      <vt:lpstr>Snímek 3</vt:lpstr>
      <vt:lpstr>Snímek 4</vt:lpstr>
      <vt:lpstr>Nikotin </vt:lpstr>
      <vt:lpstr>Snímek 6</vt:lpstr>
      <vt:lpstr>Kofein</vt:lpstr>
      <vt:lpstr>Snímek 8</vt:lpstr>
      <vt:lpstr>Piperin</vt:lpstr>
      <vt:lpstr>Atropin</vt:lpstr>
      <vt:lpstr>Snímek 11</vt:lpstr>
      <vt:lpstr>Chinin</vt:lpstr>
      <vt:lpstr>Snímek 13</vt:lpstr>
      <vt:lpstr>Morfin</vt:lpstr>
      <vt:lpstr>Snímek 15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Bílkoviny (Proteiny)</dc:title>
  <dc:creator>Hajný</dc:creator>
  <cp:lastModifiedBy>Dum</cp:lastModifiedBy>
  <cp:revision>124</cp:revision>
  <dcterms:created xsi:type="dcterms:W3CDTF">2012-10-30T18:37:17Z</dcterms:created>
  <dcterms:modified xsi:type="dcterms:W3CDTF">2014-06-14T08:09:55Z</dcterms:modified>
</cp:coreProperties>
</file>