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7" r:id="rId4"/>
    <p:sldId id="274" r:id="rId5"/>
    <p:sldId id="275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73" r:id="rId20"/>
    <p:sldId id="29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Temazepam_10mg_tablets-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andard_insulin_syringe.jpg" TargetMode="External"/><Relationship Id="rId2" Type="http://schemas.openxmlformats.org/officeDocument/2006/relationships/hyperlink" Target="http://commons.wikimedia.org/wiki/File:Temazepam_10mg_tablets-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Glycerin_suppositorie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Alexander-fleming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ommons.wikimedia.org/wiki/File:Acylpyrin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1168677"/>
              </p:ext>
            </p:extLst>
          </p:nvPr>
        </p:nvGraphicFramePr>
        <p:xfrm>
          <a:off x="469104" y="2181196"/>
          <a:ext cx="8201964" cy="3410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CHE.0317.2E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smtClean="0">
                          <a:latin typeface="Arial CE" pitchFamily="34" charset="0"/>
                          <a:cs typeface="Arial CE" pitchFamily="34" charset="0"/>
                        </a:rPr>
                        <a:t>Léčiva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léčiv</a:t>
                      </a:r>
                      <a:r>
                        <a:rPr lang="cs-CZ" sz="900" b="1" dirty="0" smtClean="0">
                          <a:latin typeface="Arial CE" pitchFamily="34" charset="0"/>
                          <a:cs typeface="Arial CE" pitchFamily="34" charset="0"/>
                        </a:rPr>
                        <a:t>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Léčiva, chemická syntéza, biochemické pochody, antibiotika, anestetika, antipyretika, analgetika, sedativa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3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Léčiva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9509" y="2606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Léčiva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738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  Obr.č.1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commons.wikimedia.org/wiki/File:Temazepam_10mg_tablets-1.jpg</a:t>
            </a:r>
            <a:endParaRPr lang="cs-CZ" sz="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562971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9909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</a:t>
            </a:r>
            <a:r>
              <a:rPr lang="cs-CZ" dirty="0"/>
              <a:t>poměrně jednoduché nebo některé velmi složité sloučeniny používané k léčení různých druhů chorob a </a:t>
            </a:r>
            <a:r>
              <a:rPr lang="cs-CZ" dirty="0" smtClean="0"/>
              <a:t>onemocnění</a:t>
            </a:r>
            <a:endParaRPr lang="cs-CZ" dirty="0"/>
          </a:p>
          <a:p>
            <a:r>
              <a:rPr lang="cs-CZ" dirty="0" smtClean="0"/>
              <a:t>léčebné </a:t>
            </a:r>
            <a:r>
              <a:rPr lang="cs-CZ" dirty="0"/>
              <a:t>účinky se projevují při užívání v malých pravidelně se opakujících </a:t>
            </a:r>
            <a:r>
              <a:rPr lang="cs-CZ" dirty="0" smtClean="0"/>
              <a:t>dávkách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712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předávkování </a:t>
            </a:r>
            <a:r>
              <a:rPr lang="cs-CZ" dirty="0"/>
              <a:t>se může způsobit vážné zdravotní potíže, otravu až </a:t>
            </a:r>
            <a:r>
              <a:rPr lang="cs-CZ" dirty="0" smtClean="0"/>
              <a:t>smrt</a:t>
            </a:r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nutné je užívat  v množství a časovém intervalu podle pokynů a předpisů ošetřujícího </a:t>
            </a:r>
            <a:r>
              <a:rPr lang="cs-CZ" dirty="0" smtClean="0"/>
              <a:t>lékaře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460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získávání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izolací </a:t>
            </a:r>
            <a:r>
              <a:rPr lang="cs-CZ" dirty="0"/>
              <a:t>z přírodních zdrojů rostlinného, nebo živočišného původu </a:t>
            </a:r>
          </a:p>
          <a:p>
            <a:r>
              <a:rPr lang="cs-CZ" dirty="0" smtClean="0"/>
              <a:t>chemickou </a:t>
            </a:r>
            <a:r>
              <a:rPr lang="cs-CZ" dirty="0"/>
              <a:t>syntézou - výrobou z jednodušších sloučenin </a:t>
            </a:r>
            <a:r>
              <a:rPr lang="cs-CZ" dirty="0" smtClean="0"/>
              <a:t>(acylpyrin) </a:t>
            </a:r>
            <a:endParaRPr lang="cs-CZ" dirty="0"/>
          </a:p>
          <a:p>
            <a:r>
              <a:rPr lang="cs-CZ" dirty="0" smtClean="0"/>
              <a:t>biochemickými </a:t>
            </a:r>
            <a:r>
              <a:rPr lang="cs-CZ" dirty="0"/>
              <a:t>pochody - účinné složky jsou produkovány různými mikroorganismy </a:t>
            </a:r>
            <a:r>
              <a:rPr lang="cs-CZ" dirty="0" smtClean="0"/>
              <a:t>(penicilin)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323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formě tablet, kapalné, nebo čípky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Obr.č.2: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commons.wikimedia.org/wiki/File:Temazepam_10mg_tablets-1.jpg</a:t>
            </a:r>
            <a:r>
              <a:rPr lang="cs-CZ" sz="800" dirty="0"/>
              <a:t>                                                   </a:t>
            </a:r>
            <a:r>
              <a:rPr lang="cs-CZ" sz="800" dirty="0" smtClean="0"/>
              <a:t>Obr.č.3: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commons.wikimedia.org/wiki/File:Standard_insulin_syringe.jpg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</a:t>
            </a:r>
            <a:endParaRPr lang="cs-CZ" sz="8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1" y="2708920"/>
            <a:ext cx="377166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13761"/>
            <a:ext cx="3004015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4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Obr.č.4: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commons.wikimedia.org/wiki/File:Glycerin_suppositories.jpg</a:t>
            </a:r>
            <a:endParaRPr lang="cs-CZ" sz="900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1916832"/>
            <a:ext cx="3883287" cy="2965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743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rozdělení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antibiotika </a:t>
            </a:r>
          </a:p>
          <a:p>
            <a:r>
              <a:rPr lang="cs-CZ" dirty="0" smtClean="0"/>
              <a:t>anestetika </a:t>
            </a:r>
          </a:p>
          <a:p>
            <a:r>
              <a:rPr lang="cs-CZ" dirty="0" smtClean="0"/>
              <a:t>antipyretika</a:t>
            </a:r>
          </a:p>
          <a:p>
            <a:r>
              <a:rPr lang="cs-CZ" dirty="0" smtClean="0"/>
              <a:t>analgetika </a:t>
            </a:r>
          </a:p>
          <a:p>
            <a:r>
              <a:rPr lang="cs-CZ" dirty="0" smtClean="0"/>
              <a:t>sedativa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90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i="1" dirty="0" smtClean="0">
                <a:solidFill>
                  <a:srgbClr val="FF0000"/>
                </a:solidFill>
              </a:rPr>
              <a:t>antibiotika</a:t>
            </a: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látky různého chemického </a:t>
            </a:r>
            <a:r>
              <a:rPr lang="cs-CZ" dirty="0" smtClean="0"/>
              <a:t>složení</a:t>
            </a:r>
          </a:p>
          <a:p>
            <a:r>
              <a:rPr lang="cs-CZ" dirty="0" smtClean="0"/>
              <a:t>většinou </a:t>
            </a:r>
            <a:r>
              <a:rPr lang="cs-CZ" dirty="0"/>
              <a:t>patří mezi heterocyklické </a:t>
            </a:r>
            <a:r>
              <a:rPr lang="cs-CZ" dirty="0" smtClean="0"/>
              <a:t>sloučeniny</a:t>
            </a:r>
          </a:p>
          <a:p>
            <a:r>
              <a:rPr lang="cs-CZ" dirty="0" smtClean="0"/>
              <a:t>jsou </a:t>
            </a:r>
            <a:r>
              <a:rPr lang="cs-CZ" dirty="0"/>
              <a:t>produkovány různými mikroorganismy a potlačují růst jiných </a:t>
            </a:r>
            <a:r>
              <a:rPr lang="cs-CZ" dirty="0" smtClean="0"/>
              <a:t>mikroorganismů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892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nejvýznamnější </a:t>
            </a:r>
            <a:r>
              <a:rPr lang="cs-CZ" dirty="0"/>
              <a:t>antibiotika:</a:t>
            </a:r>
          </a:p>
          <a:p>
            <a:pPr marL="0" indent="0">
              <a:buNone/>
            </a:pPr>
            <a:r>
              <a:rPr lang="cs-CZ" b="1" i="1" dirty="0" smtClean="0"/>
              <a:t>Penicilín</a:t>
            </a:r>
          </a:p>
          <a:p>
            <a:r>
              <a:rPr lang="cs-CZ" dirty="0" smtClean="0"/>
              <a:t>inhibuje </a:t>
            </a:r>
            <a:r>
              <a:rPr lang="cs-CZ" dirty="0"/>
              <a:t>dělení </a:t>
            </a:r>
            <a:r>
              <a:rPr lang="cs-CZ" dirty="0" smtClean="0"/>
              <a:t>mikroorganismů</a:t>
            </a:r>
          </a:p>
          <a:p>
            <a:r>
              <a:rPr lang="cs-CZ" dirty="0" smtClean="0"/>
              <a:t>dnes </a:t>
            </a:r>
            <a:r>
              <a:rPr lang="cs-CZ" dirty="0"/>
              <a:t>se synteticky vyrábí několik druhů penicilínů a používají se hlavně při léčení angíny, virových onemocnění a chorob provázených vysokými </a:t>
            </a:r>
            <a:r>
              <a:rPr lang="cs-CZ" dirty="0" smtClean="0"/>
              <a:t>horečkami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00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byl </a:t>
            </a:r>
            <a:r>
              <a:rPr lang="cs-CZ" dirty="0"/>
              <a:t>objeven anglickým badatelem </a:t>
            </a:r>
            <a:r>
              <a:rPr lang="cs-CZ" dirty="0" err="1" smtClean="0"/>
              <a:t>Flemingem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Obr.č.5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commons.wikimedia.org/wiki/File:Alexander-fleming.jpg</a:t>
            </a:r>
            <a:endParaRPr lang="cs-CZ" sz="9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2448272" cy="3549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818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Streptomycin</a:t>
            </a:r>
          </a:p>
          <a:p>
            <a:r>
              <a:rPr lang="cs-CZ" dirty="0" smtClean="0"/>
              <a:t>léčí </a:t>
            </a:r>
            <a:r>
              <a:rPr lang="cs-CZ" dirty="0"/>
              <a:t>se jím tuberkulóza </a:t>
            </a:r>
            <a:r>
              <a:rPr lang="cs-CZ" dirty="0" smtClean="0"/>
              <a:t>plic</a:t>
            </a:r>
          </a:p>
          <a:p>
            <a:endParaRPr lang="cs-CZ" dirty="0"/>
          </a:p>
          <a:p>
            <a:r>
              <a:rPr lang="cs-CZ" dirty="0" smtClean="0"/>
              <a:t>dalšími </a:t>
            </a:r>
            <a:r>
              <a:rPr lang="cs-CZ" dirty="0"/>
              <a:t>významnými antibiotiky jsou chloramfenikol a </a:t>
            </a:r>
            <a:r>
              <a:rPr lang="cs-CZ" dirty="0" smtClean="0"/>
              <a:t>tetracyklin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062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anestetika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způsobují buď lokální znecitlivění </a:t>
            </a:r>
            <a:r>
              <a:rPr lang="cs-CZ" dirty="0" smtClean="0"/>
              <a:t> </a:t>
            </a:r>
          </a:p>
          <a:p>
            <a:r>
              <a:rPr lang="cs-CZ" dirty="0" smtClean="0"/>
              <a:t>lokální anestetika</a:t>
            </a:r>
          </a:p>
          <a:p>
            <a:r>
              <a:rPr lang="cs-CZ" dirty="0" smtClean="0"/>
              <a:t>narkózu - bezvědomí </a:t>
            </a:r>
            <a:r>
              <a:rPr lang="cs-CZ" dirty="0"/>
              <a:t>a tím nevnímání bolesti </a:t>
            </a:r>
            <a:r>
              <a:rPr lang="cs-CZ" dirty="0" smtClean="0"/>
              <a:t>–narkotika - jsou </a:t>
            </a:r>
            <a:r>
              <a:rPr lang="cs-CZ" dirty="0"/>
              <a:t>významné pro různé chirurgické </a:t>
            </a:r>
            <a:r>
              <a:rPr lang="cs-CZ" dirty="0" smtClean="0"/>
              <a:t>zákroky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119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oxid </a:t>
            </a:r>
            <a:r>
              <a:rPr lang="cs-CZ" b="1" i="1" dirty="0"/>
              <a:t>dusný</a:t>
            </a:r>
            <a:r>
              <a:rPr lang="cs-CZ" i="1" dirty="0"/>
              <a:t> </a:t>
            </a:r>
            <a:endParaRPr lang="cs-CZ" i="1" dirty="0" smtClean="0"/>
          </a:p>
          <a:p>
            <a:r>
              <a:rPr lang="cs-CZ" dirty="0" smtClean="0"/>
              <a:t>rajský </a:t>
            </a:r>
            <a:r>
              <a:rPr lang="cs-CZ" dirty="0"/>
              <a:t>plyn, dnes </a:t>
            </a:r>
            <a:r>
              <a:rPr lang="cs-CZ" dirty="0" smtClean="0"/>
              <a:t>nejvíce</a:t>
            </a:r>
          </a:p>
          <a:p>
            <a:pPr marL="0" indent="0">
              <a:buNone/>
            </a:pPr>
            <a:r>
              <a:rPr lang="cs-CZ" b="1" i="1" dirty="0" err="1" smtClean="0"/>
              <a:t>dietylether</a:t>
            </a:r>
            <a:r>
              <a:rPr lang="cs-CZ" i="1" dirty="0" smtClean="0"/>
              <a:t> </a:t>
            </a:r>
          </a:p>
          <a:p>
            <a:r>
              <a:rPr lang="cs-CZ" dirty="0" smtClean="0"/>
              <a:t>( </a:t>
            </a:r>
            <a:r>
              <a:rPr lang="cs-CZ" dirty="0"/>
              <a:t>již v polovině 19.století ) - používá se </a:t>
            </a:r>
            <a:r>
              <a:rPr lang="cs-CZ" dirty="0" smtClean="0"/>
              <a:t>dodnes v zemích třetího světa </a:t>
            </a:r>
            <a:endParaRPr lang="cs-CZ" dirty="0"/>
          </a:p>
          <a:p>
            <a:pPr marL="0" indent="0">
              <a:buNone/>
            </a:pPr>
            <a:r>
              <a:rPr lang="cs-CZ" b="1" i="1" dirty="0"/>
              <a:t>chloroform</a:t>
            </a:r>
            <a:r>
              <a:rPr lang="cs-CZ" i="1" dirty="0"/>
              <a:t> </a:t>
            </a:r>
            <a:endParaRPr lang="cs-CZ" i="1" dirty="0" smtClean="0"/>
          </a:p>
          <a:p>
            <a:r>
              <a:rPr lang="cs-CZ" dirty="0" smtClean="0"/>
              <a:t>od </a:t>
            </a:r>
            <a:r>
              <a:rPr lang="cs-CZ" dirty="0"/>
              <a:t>kterého se vzhledem k jeho nežádoucím účinkům </a:t>
            </a:r>
            <a:r>
              <a:rPr lang="cs-CZ" dirty="0" smtClean="0"/>
              <a:t>upustilo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413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antipyretika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tlumí </a:t>
            </a:r>
            <a:r>
              <a:rPr lang="cs-CZ" dirty="0" smtClean="0"/>
              <a:t>horečku </a:t>
            </a:r>
          </a:p>
          <a:p>
            <a:pPr marL="0" indent="0">
              <a:buNone/>
            </a:pPr>
            <a:r>
              <a:rPr lang="cs-CZ" dirty="0" smtClean="0"/>
              <a:t>nejvýznamnější:</a:t>
            </a:r>
            <a:endParaRPr lang="cs-CZ" dirty="0"/>
          </a:p>
          <a:p>
            <a:r>
              <a:rPr lang="cs-CZ" b="1" dirty="0" smtClean="0"/>
              <a:t>acylpyrin</a:t>
            </a:r>
            <a:r>
              <a:rPr lang="cs-CZ" dirty="0" smtClean="0"/>
              <a:t> </a:t>
            </a:r>
            <a:r>
              <a:rPr lang="cs-CZ" dirty="0"/>
              <a:t>( kyselina </a:t>
            </a:r>
            <a:r>
              <a:rPr lang="cs-CZ" dirty="0" err="1" smtClean="0"/>
              <a:t>acethylsalicylová</a:t>
            </a:r>
            <a:r>
              <a:rPr lang="cs-CZ" dirty="0" smtClean="0"/>
              <a:t>) , aspirin, anopyrin, </a:t>
            </a:r>
            <a:r>
              <a:rPr lang="cs-CZ" b="1" dirty="0" err="1" smtClean="0"/>
              <a:t>superpyrin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</a:t>
            </a:r>
            <a:r>
              <a:rPr lang="cs-CZ" sz="900" dirty="0" err="1" smtClean="0"/>
              <a:t>Obr.č</a:t>
            </a:r>
            <a:r>
              <a:rPr lang="cs-CZ" sz="900" dirty="0" smtClean="0"/>
              <a:t>. </a:t>
            </a:r>
            <a:r>
              <a:rPr lang="cs-CZ" sz="900" dirty="0"/>
              <a:t>6: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commons.wikimedia.org/wiki/File:Acylpyrin.jpg</a:t>
            </a:r>
            <a:endParaRPr lang="cs-CZ" sz="9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17032"/>
            <a:ext cx="2808312" cy="2106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6197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analgetika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zmírňují </a:t>
            </a:r>
            <a:r>
              <a:rPr lang="cs-CZ" dirty="0" smtClean="0"/>
              <a:t>bolest, </a:t>
            </a:r>
            <a:r>
              <a:rPr lang="cs-CZ" dirty="0"/>
              <a:t>aniž by způsobovala ztrátu </a:t>
            </a:r>
            <a:r>
              <a:rPr lang="cs-CZ" dirty="0" smtClean="0"/>
              <a:t>vědomí </a:t>
            </a:r>
          </a:p>
          <a:p>
            <a:r>
              <a:rPr lang="cs-CZ" dirty="0" smtClean="0"/>
              <a:t>nejznámější </a:t>
            </a:r>
            <a:r>
              <a:rPr lang="cs-CZ" dirty="0"/>
              <a:t>jsou </a:t>
            </a:r>
          </a:p>
          <a:p>
            <a:r>
              <a:rPr lang="cs-CZ" b="1" dirty="0"/>
              <a:t>spasmoveralgin, kodein</a:t>
            </a:r>
            <a:r>
              <a:rPr lang="cs-CZ" dirty="0"/>
              <a:t> -jsou však </a:t>
            </a:r>
            <a:r>
              <a:rPr lang="cs-CZ" dirty="0" smtClean="0"/>
              <a:t>nebezpečné, </a:t>
            </a:r>
            <a:r>
              <a:rPr lang="cs-CZ" dirty="0"/>
              <a:t>protože jsou to návykové </a:t>
            </a:r>
            <a:r>
              <a:rPr lang="cs-CZ" dirty="0" smtClean="0"/>
              <a:t>látky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192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sedativa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 uklidňujícím způsobem na centrální nervový systém </a:t>
            </a:r>
          </a:p>
          <a:p>
            <a:r>
              <a:rPr lang="cs-CZ" dirty="0" smtClean="0"/>
              <a:t>např.  </a:t>
            </a:r>
            <a:r>
              <a:rPr lang="cs-CZ" dirty="0" err="1" smtClean="0"/>
              <a:t>meprobamat</a:t>
            </a:r>
            <a:r>
              <a:rPr lang="cs-CZ" dirty="0" smtClean="0"/>
              <a:t>, diazepam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1.) Charakterizuj léčiva.</a:t>
            </a:r>
          </a:p>
          <a:p>
            <a:pPr marL="0" indent="0">
              <a:buNone/>
            </a:pPr>
            <a:r>
              <a:rPr lang="cs-CZ" dirty="0" smtClean="0"/>
              <a:t>2.) Vyjmenuj významná antipyretika.</a:t>
            </a:r>
          </a:p>
          <a:p>
            <a:pPr marL="0" indent="0">
              <a:buNone/>
            </a:pPr>
            <a:r>
              <a:rPr lang="cs-CZ" dirty="0" smtClean="0"/>
              <a:t>3.) Jaký význam mají analgetika?</a:t>
            </a:r>
          </a:p>
          <a:p>
            <a:pPr marL="0" indent="0">
              <a:buNone/>
            </a:pPr>
            <a:r>
              <a:rPr lang="cs-CZ" dirty="0" smtClean="0"/>
              <a:t>4.) Kdo objevil penicilin?</a:t>
            </a:r>
          </a:p>
          <a:p>
            <a:pPr marL="0" indent="0">
              <a:buNone/>
            </a:pPr>
            <a:r>
              <a:rPr lang="cs-CZ" dirty="0" smtClean="0"/>
              <a:t>5.) Jak působí narkotika a kde se používají?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Pavel Beneš, CSc.: Chemie 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463</Words>
  <Application>Microsoft Office PowerPoint</Application>
  <PresentationFormat>Předvádění na obrazovce (4:3)</PresentationFormat>
  <Paragraphs>133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Léčiva</vt:lpstr>
      <vt:lpstr>Snímek 3</vt:lpstr>
      <vt:lpstr>Snímek 4</vt:lpstr>
      <vt:lpstr>Snímek 5</vt:lpstr>
      <vt:lpstr> získávání </vt:lpstr>
      <vt:lpstr>Snímek 7</vt:lpstr>
      <vt:lpstr>Snímek 8</vt:lpstr>
      <vt:lpstr>rozdělení</vt:lpstr>
      <vt:lpstr> antibiotika </vt:lpstr>
      <vt:lpstr>Snímek 11</vt:lpstr>
      <vt:lpstr>Snímek 12</vt:lpstr>
      <vt:lpstr>Snímek 13</vt:lpstr>
      <vt:lpstr>anestetika</vt:lpstr>
      <vt:lpstr>Snímek 15</vt:lpstr>
      <vt:lpstr>antipyretika </vt:lpstr>
      <vt:lpstr>analgetika</vt:lpstr>
      <vt:lpstr>sedativa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156</cp:revision>
  <dcterms:created xsi:type="dcterms:W3CDTF">2012-10-30T18:37:17Z</dcterms:created>
  <dcterms:modified xsi:type="dcterms:W3CDTF">2014-06-14T08:07:48Z</dcterms:modified>
</cp:coreProperties>
</file>