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91" r:id="rId3"/>
    <p:sldId id="292" r:id="rId4"/>
    <p:sldId id="298" r:id="rId5"/>
    <p:sldId id="293" r:id="rId6"/>
    <p:sldId id="294" r:id="rId7"/>
    <p:sldId id="295" r:id="rId8"/>
    <p:sldId id="297" r:id="rId9"/>
    <p:sldId id="299" r:id="rId10"/>
    <p:sldId id="300" r:id="rId11"/>
    <p:sldId id="296" r:id="rId12"/>
    <p:sldId id="301" r:id="rId13"/>
    <p:sldId id="302" r:id="rId14"/>
    <p:sldId id="303" r:id="rId15"/>
    <p:sldId id="304" r:id="rId16"/>
    <p:sldId id="305" r:id="rId17"/>
    <p:sldId id="273" r:id="rId18"/>
    <p:sldId id="29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Doppeldecker_01_KMJ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ommons.wikimedia.org/wiki/File:Aphididae_(aka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Sprayed_weeds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71870246"/>
              </p:ext>
            </p:extLst>
          </p:nvPr>
        </p:nvGraphicFramePr>
        <p:xfrm>
          <a:off x="469104" y="2181196"/>
          <a:ext cx="8201964" cy="3410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CHE.0320.2E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Pesticidy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pesticidy a jejich významem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Pesticidy, insekticidy, herbicidy, DDT, kyanovodík, vegetace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4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Pesticidy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</a:t>
            </a:r>
            <a:r>
              <a:rPr lang="cs-CZ" sz="6000" b="1" dirty="0" smtClean="0"/>
              <a:t>Pesticidy</a:t>
            </a:r>
            <a:endParaRPr lang="cs-CZ" sz="6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Jsou </a:t>
            </a:r>
            <a:r>
              <a:rPr lang="cs-CZ" dirty="0"/>
              <a:t>biologicky aktivní chemické prostředky používané proti různým druhům škůdců - hmyzu, plevelům, škodlivým houbám a hlodavcům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Nejvíce se </a:t>
            </a:r>
            <a:r>
              <a:rPr lang="cs-CZ" dirty="0" smtClean="0"/>
              <a:t>uplatňují </a:t>
            </a:r>
            <a:r>
              <a:rPr lang="cs-CZ" dirty="0"/>
              <a:t>v </a:t>
            </a:r>
            <a:r>
              <a:rPr lang="cs-CZ" dirty="0" smtClean="0"/>
              <a:t>zemědělství.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5819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/>
              <a:t>Obr.č.1: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commons.wikimedia.org/wiki/File:Doppeldecker_01_KMJ.jpg</a:t>
            </a:r>
            <a:r>
              <a:rPr lang="cs-CZ" sz="800" dirty="0" smtClean="0"/>
              <a:t>  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5" y="1686080"/>
            <a:ext cx="3585187" cy="347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3562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nejvýznamnější jsou: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insekticidy</a:t>
            </a:r>
          </a:p>
          <a:p>
            <a:r>
              <a:rPr lang="cs-CZ" dirty="0" smtClean="0"/>
              <a:t>herbicidy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2853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Insekticidy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</a:t>
            </a:r>
            <a:r>
              <a:rPr lang="cs-CZ" dirty="0"/>
              <a:t>prostředky proti </a:t>
            </a:r>
            <a:r>
              <a:rPr lang="cs-CZ" dirty="0" smtClean="0"/>
              <a:t>hmyzu</a:t>
            </a:r>
          </a:p>
          <a:p>
            <a:r>
              <a:rPr lang="cs-CZ" dirty="0" smtClean="0"/>
              <a:t>jejich </a:t>
            </a:r>
            <a:r>
              <a:rPr lang="cs-CZ" dirty="0"/>
              <a:t>účinek se projevuje při doteku, pozření nebo </a:t>
            </a:r>
            <a:r>
              <a:rPr lang="cs-CZ" dirty="0" smtClean="0"/>
              <a:t>vdechnutí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                                                                                                 Obr.č.2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http://commons.wikimedia.org/wiki/File:Aphididae_(aka).</a:t>
            </a:r>
            <a:r>
              <a:rPr lang="cs-CZ" sz="800" dirty="0" smtClean="0">
                <a:hlinkClick r:id="rId2"/>
              </a:rPr>
              <a:t>jpg</a:t>
            </a:r>
            <a:r>
              <a:rPr lang="cs-CZ" sz="800" dirty="0" smtClean="0"/>
              <a:t> 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24944"/>
            <a:ext cx="3249538" cy="2569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3962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zasahují: </a:t>
            </a:r>
          </a:p>
          <a:p>
            <a:r>
              <a:rPr lang="cs-CZ" dirty="0" smtClean="0"/>
              <a:t>nervový systém hmyzu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organismu se dostávají:</a:t>
            </a:r>
          </a:p>
          <a:p>
            <a:r>
              <a:rPr lang="cs-CZ" dirty="0" smtClean="0"/>
              <a:t>dýchacími orgány</a:t>
            </a:r>
          </a:p>
          <a:p>
            <a:r>
              <a:rPr lang="cs-CZ" dirty="0" smtClean="0"/>
              <a:t>při </a:t>
            </a:r>
            <a:r>
              <a:rPr lang="cs-CZ" dirty="0"/>
              <a:t>požití </a:t>
            </a:r>
            <a:endParaRPr lang="cs-CZ" dirty="0" smtClean="0"/>
          </a:p>
          <a:p>
            <a:r>
              <a:rPr lang="cs-CZ" dirty="0" smtClean="0"/>
              <a:t>kontaktem </a:t>
            </a:r>
            <a:r>
              <a:rPr lang="cs-CZ" dirty="0"/>
              <a:t>s tělem </a:t>
            </a:r>
            <a:r>
              <a:rPr lang="cs-CZ" dirty="0" smtClean="0"/>
              <a:t>hmyzu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841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Nejvýznamnějším byl dlouhou dobu </a:t>
            </a:r>
            <a:r>
              <a:rPr lang="cs-CZ" dirty="0" smtClean="0"/>
              <a:t>DDT</a:t>
            </a:r>
          </a:p>
          <a:p>
            <a:r>
              <a:rPr lang="cs-CZ" dirty="0" smtClean="0"/>
              <a:t>působí </a:t>
            </a:r>
            <a:r>
              <a:rPr lang="cs-CZ" dirty="0"/>
              <a:t>jako jed na nervový systém </a:t>
            </a:r>
            <a:r>
              <a:rPr lang="cs-CZ" dirty="0" smtClean="0"/>
              <a:t>hmyzu</a:t>
            </a:r>
          </a:p>
          <a:p>
            <a:r>
              <a:rPr lang="cs-CZ" dirty="0" smtClean="0"/>
              <a:t>protože </a:t>
            </a:r>
            <a:r>
              <a:rPr lang="cs-CZ" dirty="0"/>
              <a:t>se hromadí v organismu živočichů, kde vyvolává nežádoucí </a:t>
            </a:r>
            <a:r>
              <a:rPr lang="cs-CZ" dirty="0" smtClean="0"/>
              <a:t>změny, </a:t>
            </a:r>
            <a:r>
              <a:rPr lang="cs-CZ" dirty="0"/>
              <a:t>jeho použití je </a:t>
            </a:r>
            <a:r>
              <a:rPr lang="cs-CZ" dirty="0" smtClean="0"/>
              <a:t>zakázáno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5029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dalším </a:t>
            </a:r>
            <a:r>
              <a:rPr lang="cs-CZ" dirty="0"/>
              <a:t>účinným prostředkem je </a:t>
            </a:r>
            <a:r>
              <a:rPr lang="cs-CZ" dirty="0" smtClean="0"/>
              <a:t>kyanovodík </a:t>
            </a:r>
          </a:p>
          <a:p>
            <a:r>
              <a:rPr lang="cs-CZ" dirty="0" smtClean="0"/>
              <a:t>vzhledem </a:t>
            </a:r>
            <a:r>
              <a:rPr lang="cs-CZ" dirty="0"/>
              <a:t>k </a:t>
            </a:r>
            <a:r>
              <a:rPr lang="cs-CZ" dirty="0" smtClean="0"/>
              <a:t>tomu, </a:t>
            </a:r>
            <a:r>
              <a:rPr lang="cs-CZ" dirty="0"/>
              <a:t>že je vysoce toxický i pro jiné živočichy, rovněž se </a:t>
            </a:r>
            <a:r>
              <a:rPr lang="cs-CZ" dirty="0" smtClean="0"/>
              <a:t>nepoužívá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5286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dnes </a:t>
            </a:r>
            <a:r>
              <a:rPr lang="cs-CZ" dirty="0"/>
              <a:t>se nejčastěji používají různé organické sloučeniny </a:t>
            </a:r>
            <a:r>
              <a:rPr lang="cs-CZ" dirty="0" smtClean="0"/>
              <a:t>fosforu </a:t>
            </a:r>
          </a:p>
          <a:p>
            <a:r>
              <a:rPr lang="cs-CZ" dirty="0" smtClean="0"/>
              <a:t>v </a:t>
            </a:r>
            <a:r>
              <a:rPr lang="cs-CZ" dirty="0"/>
              <a:t>přírodě se velmi rychle </a:t>
            </a:r>
            <a:r>
              <a:rPr lang="cs-CZ" dirty="0" smtClean="0"/>
              <a:t>rozkládají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3688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Existují také insekticidy na bázi bakterií a virů.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3973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Herbicidy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dirty="0"/>
              <a:t>prostředky proti </a:t>
            </a:r>
            <a:r>
              <a:rPr lang="cs-CZ" dirty="0" smtClean="0"/>
              <a:t>plevelům</a:t>
            </a:r>
            <a:endParaRPr lang="cs-CZ" dirty="0"/>
          </a:p>
          <a:p>
            <a:r>
              <a:rPr lang="cs-CZ" dirty="0" smtClean="0"/>
              <a:t>jsou </a:t>
            </a:r>
            <a:r>
              <a:rPr lang="cs-CZ" dirty="0"/>
              <a:t>to většinou dusíkaté heterocyklické sloučeniny, </a:t>
            </a:r>
            <a:r>
              <a:rPr lang="cs-CZ" dirty="0" smtClean="0"/>
              <a:t>nebo soli </a:t>
            </a:r>
            <a:r>
              <a:rPr lang="cs-CZ" dirty="0"/>
              <a:t>karboxylových kyselin, deriváty fenolů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1220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působení: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totální </a:t>
            </a:r>
            <a:r>
              <a:rPr lang="cs-CZ" dirty="0"/>
              <a:t>účinek - ničí veškerou vegetaci, </a:t>
            </a:r>
            <a:endParaRPr lang="cs-CZ" dirty="0" smtClean="0"/>
          </a:p>
          <a:p>
            <a:r>
              <a:rPr lang="cs-CZ" dirty="0" smtClean="0"/>
              <a:t>selektivní </a:t>
            </a:r>
            <a:r>
              <a:rPr lang="cs-CZ" dirty="0"/>
              <a:t>- hubí pouze plevely, nikoli užitkové rostliny.</a:t>
            </a:r>
          </a:p>
        </p:txBody>
      </p:sp>
    </p:spTree>
    <p:extLst>
      <p:ext uri="{BB962C8B-B14F-4D97-AF65-F5344CB8AC3E}">
        <p14:creationId xmlns:p14="http://schemas.microsoft.com/office/powerpoint/2010/main" xmlns="" val="2499040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/>
              <a:t>                </a:t>
            </a:r>
            <a:r>
              <a:rPr lang="cs-CZ" sz="800" dirty="0" smtClean="0"/>
              <a:t>      Obr.č.3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commons.wikimedia.org/wiki/File:Sprayed_weeds.jpg</a:t>
            </a:r>
            <a:r>
              <a:rPr lang="cs-CZ" sz="800" dirty="0" smtClean="0"/>
              <a:t> 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93860"/>
            <a:ext cx="4741751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53488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Herbicidy </a:t>
            </a:r>
            <a:r>
              <a:rPr lang="cs-CZ" dirty="0"/>
              <a:t>nemají jen pozitivní účinky </a:t>
            </a:r>
            <a:r>
              <a:rPr lang="cs-CZ" dirty="0" smtClean="0"/>
              <a:t>(zvyšování  </a:t>
            </a:r>
            <a:r>
              <a:rPr lang="cs-CZ" dirty="0"/>
              <a:t>výnosů v </a:t>
            </a:r>
            <a:r>
              <a:rPr lang="cs-CZ" dirty="0" smtClean="0"/>
              <a:t>zemědělství), </a:t>
            </a:r>
            <a:r>
              <a:rPr lang="cs-CZ" dirty="0"/>
              <a:t>ale negativně působí na životní prostředí </a:t>
            </a:r>
            <a:r>
              <a:rPr lang="cs-CZ" dirty="0" smtClean="0"/>
              <a:t>(zamoření </a:t>
            </a:r>
            <a:r>
              <a:rPr lang="cs-CZ" dirty="0"/>
              <a:t>půdy, vodních toků, otrava zvěře, </a:t>
            </a:r>
            <a:r>
              <a:rPr lang="cs-CZ" dirty="0" smtClean="0"/>
              <a:t>ptáků)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2619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nutné dodržovat minimální přípustné množství, lhůty mezi jejich další aplikací a sklizní, likvidace </a:t>
            </a:r>
            <a:r>
              <a:rPr lang="cs-CZ" dirty="0" smtClean="0"/>
              <a:t>obalů</a:t>
            </a:r>
            <a:endParaRPr lang="cs-CZ" dirty="0"/>
          </a:p>
          <a:p>
            <a:r>
              <a:rPr lang="cs-CZ" dirty="0" smtClean="0"/>
              <a:t>v některých </a:t>
            </a:r>
            <a:r>
              <a:rPr lang="cs-CZ" dirty="0"/>
              <a:t>případech bylo použití pesticidů omezeno, nebo úplně </a:t>
            </a:r>
            <a:r>
              <a:rPr lang="cs-CZ" dirty="0" smtClean="0"/>
              <a:t>zakázáno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646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1.) Uveď význam pesticidů.</a:t>
            </a:r>
          </a:p>
          <a:p>
            <a:pPr marL="0" indent="0">
              <a:buNone/>
            </a:pPr>
            <a:r>
              <a:rPr lang="cs-CZ" dirty="0" smtClean="0"/>
              <a:t>2.) </a:t>
            </a:r>
            <a:r>
              <a:rPr lang="cs-CZ" dirty="0"/>
              <a:t>Jak se dostávají </a:t>
            </a:r>
            <a:r>
              <a:rPr lang="cs-CZ" dirty="0" smtClean="0"/>
              <a:t>do organismu insekticidy?</a:t>
            </a:r>
          </a:p>
          <a:p>
            <a:pPr marL="0" indent="0">
              <a:buNone/>
            </a:pPr>
            <a:r>
              <a:rPr lang="cs-CZ" dirty="0" smtClean="0"/>
              <a:t>3.) Vyjmenuj </a:t>
            </a:r>
            <a:r>
              <a:rPr lang="cs-CZ" dirty="0"/>
              <a:t>významné insekticidy.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4.) Charakterizuj </a:t>
            </a:r>
            <a:r>
              <a:rPr lang="cs-CZ"/>
              <a:t>selektivní </a:t>
            </a:r>
            <a:r>
              <a:rPr lang="cs-CZ" smtClean="0"/>
              <a:t>herbicidy.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5.) Popiš negativní účinek herbicidů.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Pavel Beneš, CSc.: Chemie 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</TotalTime>
  <Words>401</Words>
  <Application>Microsoft Office PowerPoint</Application>
  <PresentationFormat>Předvádění na obrazovce (4:3)</PresentationFormat>
  <Paragraphs>105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Snímek 2</vt:lpstr>
      <vt:lpstr>Snímek 3</vt:lpstr>
      <vt:lpstr>Snímek 4</vt:lpstr>
      <vt:lpstr>Snímek 5</vt:lpstr>
      <vt:lpstr>Insekticidy</vt:lpstr>
      <vt:lpstr>Snímek 7</vt:lpstr>
      <vt:lpstr>Snímek 8</vt:lpstr>
      <vt:lpstr>Snímek 9</vt:lpstr>
      <vt:lpstr>Snímek 10</vt:lpstr>
      <vt:lpstr>Snímek 11</vt:lpstr>
      <vt:lpstr>Herbicidy</vt:lpstr>
      <vt:lpstr>Snímek 13</vt:lpstr>
      <vt:lpstr>Snímek 14</vt:lpstr>
      <vt:lpstr>Snímek 15</vt:lpstr>
      <vt:lpstr>Snímek 16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207</cp:revision>
  <dcterms:created xsi:type="dcterms:W3CDTF">2012-10-30T18:37:17Z</dcterms:created>
  <dcterms:modified xsi:type="dcterms:W3CDTF">2014-06-14T08:47:32Z</dcterms:modified>
</cp:coreProperties>
</file>