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sldIdLst>
    <p:sldId id="260" r:id="rId2"/>
    <p:sldId id="276" r:id="rId3"/>
    <p:sldId id="259" r:id="rId4"/>
    <p:sldId id="262" r:id="rId5"/>
    <p:sldId id="261" r:id="rId6"/>
    <p:sldId id="264" r:id="rId7"/>
    <p:sldId id="265" r:id="rId8"/>
    <p:sldId id="273" r:id="rId9"/>
    <p:sldId id="275" r:id="rId10"/>
    <p:sldId id="258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F82C23B-075D-4F24-8061-29D53C8EEA0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CA07D80-5804-4D61-B8DD-53411FFA97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6092825"/>
            <a:ext cx="913765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5926461"/>
              </p:ext>
            </p:extLst>
          </p:nvPr>
        </p:nvGraphicFramePr>
        <p:xfrm>
          <a:off x="338130" y="1884257"/>
          <a:ext cx="8567737" cy="440494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0"/>
              </a:tblGrid>
              <a:tr h="2552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68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CUT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 b="0" i="0" u="none" strike="noStrike" kern="1200" baseline="0" dirty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CUT.0501.1C </a:t>
                      </a:r>
                      <a:r>
                        <a:rPr lang="cs-CZ" sz="10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Pevná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těsta a linecké třené těsto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902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 seznamuje žáky s charakteristikou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a </a:t>
                      </a: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druhy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pevných tukových těst. </a:t>
                      </a:r>
                      <a:endParaRPr kumimoji="0" lang="cs-CZ" sz="1000" i="0" kern="12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78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09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latin typeface="Arial CE" pitchFamily="34" charset="-18"/>
                        </a:rPr>
                        <a:t>Pevná těsta, druhy, sortiment.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2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– 12. 12.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TextovéPole 3"/>
          <p:cNvSpPr txBox="1">
            <a:spLocks noChangeArrowheads="1"/>
          </p:cNvSpPr>
          <p:nvPr/>
        </p:nvSpPr>
        <p:spPr bwMode="auto">
          <a:xfrm>
            <a:off x="250825" y="1412875"/>
            <a:ext cx="864165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ctr" eaLnBrk="1" hangingPunct="1"/>
            <a:r>
              <a:rPr lang="cs-CZ" sz="2000" b="1" dirty="0"/>
              <a:t>Cukrářské technologie </a:t>
            </a:r>
            <a:r>
              <a:rPr lang="cs-CZ" sz="2000" b="1"/>
              <a:t>– </a:t>
            </a:r>
            <a:r>
              <a:rPr lang="cs-CZ" sz="2000" b="1" smtClean="0"/>
              <a:t>pevná </a:t>
            </a:r>
            <a:r>
              <a:rPr lang="cs-CZ" sz="2000" b="1" dirty="0"/>
              <a:t>těsta a linecké těsto třené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172" y="205048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983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4005064"/>
            <a:ext cx="7883038" cy="1584176"/>
          </a:xfrm>
        </p:spPr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1. CHARAKTERISTIKA PEVNÝCH TUKOVÝCH TĚST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95834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>
                <a:solidFill>
                  <a:schemeClr val="tx1"/>
                </a:solidFill>
              </a:rPr>
              <a:t>Charakteristika pevných těst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Kvalita těsta</a:t>
            </a:r>
            <a:endParaRPr lang="cs-CZ" sz="2400" dirty="0">
              <a:solidFill>
                <a:schemeClr val="tx1"/>
              </a:solidFill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Rozdělení </a:t>
            </a:r>
            <a:r>
              <a:rPr lang="cs-CZ" sz="2400" dirty="0">
                <a:solidFill>
                  <a:schemeClr val="tx1"/>
                </a:solidFill>
              </a:rPr>
              <a:t>pevných těst dle použitých surovin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Druhy </a:t>
            </a:r>
            <a:r>
              <a:rPr lang="cs-CZ" sz="2400" dirty="0">
                <a:solidFill>
                  <a:schemeClr val="tx1"/>
                </a:solidFill>
              </a:rPr>
              <a:t>pevných </a:t>
            </a:r>
            <a:r>
              <a:rPr lang="cs-CZ" sz="2400" dirty="0" smtClean="0">
                <a:solidFill>
                  <a:schemeClr val="tx1"/>
                </a:solidFill>
              </a:rPr>
              <a:t>těst </a:t>
            </a:r>
            <a:endParaRPr lang="cs-CZ" sz="2400" dirty="0">
              <a:solidFill>
                <a:schemeClr val="tx1"/>
              </a:solidFill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Sortiment </a:t>
            </a:r>
            <a:r>
              <a:rPr lang="cs-CZ" sz="2400" dirty="0">
                <a:solidFill>
                  <a:schemeClr val="tx1"/>
                </a:solidFill>
              </a:rPr>
              <a:t>výrobků z pevných těst 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>
                <a:solidFill>
                  <a:schemeClr val="tx1"/>
                </a:solidFill>
              </a:rPr>
              <a:t>Kontrolní </a:t>
            </a:r>
            <a:r>
              <a:rPr lang="cs-CZ" sz="2400" dirty="0" smtClean="0">
                <a:solidFill>
                  <a:schemeClr val="tx1"/>
                </a:solidFill>
              </a:rPr>
              <a:t>otázky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Seznam použité literatury a zdrojů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649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C:\Users\Eva\Desktop\FOTO CU+PEK\Polotovary\dílna nové 014.JP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77" t="16750" r="26942" b="34105"/>
          <a:stretch/>
        </p:blipFill>
        <p:spPr bwMode="auto">
          <a:xfrm>
            <a:off x="4716016" y="2924944"/>
            <a:ext cx="4176464" cy="367240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Pevná </a:t>
            </a:r>
            <a:r>
              <a:rPr lang="cs-CZ" sz="2800" dirty="0">
                <a:solidFill>
                  <a:schemeClr val="tx1"/>
                </a:solidFill>
              </a:rPr>
              <a:t>těsta se vyznačují vysokým obsahem tuku, který podstatně ovlivňuje konzistenci těsta a zvyšuje křehkost korpusu nebo výrobku. </a:t>
            </a:r>
            <a:endParaRPr lang="cs-CZ" sz="2800" b="1" dirty="0">
              <a:solidFill>
                <a:schemeClr val="tx1"/>
              </a:solidFill>
            </a:endParaRPr>
          </a:p>
          <a:p>
            <a:pPr marL="45720" indent="0" algn="just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Při výrobě těsta se </a:t>
            </a:r>
            <a:endParaRPr lang="cs-CZ" sz="2800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používá 20 </a:t>
            </a:r>
            <a:r>
              <a:rPr lang="cs-CZ" sz="2800" b="1" dirty="0">
                <a:solidFill>
                  <a:schemeClr val="tx1"/>
                </a:solidFill>
              </a:rPr>
              <a:t>až 40 </a:t>
            </a:r>
            <a:r>
              <a:rPr lang="cs-CZ" sz="2800" b="1" dirty="0" smtClean="0">
                <a:solidFill>
                  <a:schemeClr val="tx1"/>
                </a:solidFill>
              </a:rPr>
              <a:t>% tuku.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1. Charakteristika </a:t>
            </a:r>
            <a:r>
              <a:rPr lang="cs-CZ" b="1" dirty="0">
                <a:solidFill>
                  <a:schemeClr val="tx1"/>
                </a:solidFill>
              </a:rPr>
              <a:t>pevných těst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3178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C:\Users\Eva\Desktop\FOTO CU+PEK\Suroviny\máslo.jp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14" t="21369" r="26116" b="14303"/>
          <a:stretch/>
        </p:blipFill>
        <p:spPr bwMode="auto">
          <a:xfrm>
            <a:off x="6272336" y="5013176"/>
            <a:ext cx="2435881" cy="15567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Obrázek 3" descr="C:\Users\Eva\Desktop\FOTO CU+PEK\Suroviny\margarín stolní.jpg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0" t="14540" b="28538"/>
          <a:stretch/>
        </p:blipFill>
        <p:spPr bwMode="auto">
          <a:xfrm rot="10800000">
            <a:off x="283361" y="4396912"/>
            <a:ext cx="5525167" cy="246108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12776"/>
            <a:ext cx="7704856" cy="3456382"/>
          </a:xfrm>
        </p:spPr>
        <p:txBody>
          <a:bodyPr>
            <a:noAutofit/>
          </a:bodyPr>
          <a:lstStyle/>
          <a:p>
            <a:pPr marL="4572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kvalitu těsta má vliv  druh a množství použitého tuku. </a:t>
            </a:r>
          </a:p>
          <a:p>
            <a:pPr marL="4572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Vlastnosti </a:t>
            </a:r>
            <a:r>
              <a:rPr lang="cs-CZ" sz="2800" dirty="0">
                <a:solidFill>
                  <a:schemeClr val="tx1"/>
                </a:solidFill>
              </a:rPr>
              <a:t>tuku se přenášejí na kvalitu vyrobeného </a:t>
            </a:r>
            <a:r>
              <a:rPr lang="cs-CZ" sz="2800" dirty="0" smtClean="0">
                <a:solidFill>
                  <a:schemeClr val="tx1"/>
                </a:solidFill>
              </a:rPr>
              <a:t>těsta.</a:t>
            </a:r>
          </a:p>
          <a:p>
            <a:pPr marL="4572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Správně </a:t>
            </a:r>
            <a:r>
              <a:rPr lang="cs-CZ" sz="2800" dirty="0">
                <a:solidFill>
                  <a:schemeClr val="tx1"/>
                </a:solidFill>
              </a:rPr>
              <a:t>vyrobené pevné </a:t>
            </a:r>
            <a:r>
              <a:rPr lang="cs-CZ" sz="2800" dirty="0" smtClean="0">
                <a:solidFill>
                  <a:schemeClr val="tx1"/>
                </a:solidFill>
              </a:rPr>
              <a:t>těsto je </a:t>
            </a:r>
            <a:r>
              <a:rPr lang="cs-CZ" sz="2800" dirty="0">
                <a:solidFill>
                  <a:schemeClr val="tx1"/>
                </a:solidFill>
              </a:rPr>
              <a:t>po krátkém odležení elastické a </a:t>
            </a:r>
            <a:r>
              <a:rPr lang="cs-CZ" sz="2800" dirty="0" smtClean="0">
                <a:solidFill>
                  <a:schemeClr val="tx1"/>
                </a:solidFill>
              </a:rPr>
              <a:t>nepraská. Snadno </a:t>
            </a:r>
            <a:r>
              <a:rPr lang="cs-CZ" sz="2800" dirty="0">
                <a:solidFill>
                  <a:schemeClr val="tx1"/>
                </a:solidFill>
              </a:rPr>
              <a:t>se tvaruje ručně i strojově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72008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 </a:t>
            </a:r>
            <a:r>
              <a:rPr lang="cs-CZ" b="1" dirty="0" smtClean="0">
                <a:solidFill>
                  <a:schemeClr val="tx1"/>
                </a:solidFill>
              </a:rPr>
              <a:t>Kvalita těsta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6381328"/>
            <a:ext cx="18293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Margarín  stolní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8063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3</a:t>
            </a:r>
            <a:r>
              <a:rPr lang="cs-CZ" b="1" dirty="0" smtClean="0">
                <a:solidFill>
                  <a:schemeClr val="tx1"/>
                </a:solidFill>
              </a:rPr>
              <a:t>. Rozdělení </a:t>
            </a:r>
            <a:r>
              <a:rPr lang="cs-CZ" b="1" dirty="0">
                <a:solidFill>
                  <a:schemeClr val="tx1"/>
                </a:solidFill>
              </a:rPr>
              <a:t>pevných těst dle použitých </a:t>
            </a:r>
            <a:r>
              <a:rPr lang="cs-CZ" b="1" dirty="0" smtClean="0">
                <a:solidFill>
                  <a:schemeClr val="tx1"/>
                </a:solidFill>
              </a:rPr>
              <a:t>surovin</a:t>
            </a:r>
            <a:r>
              <a:rPr lang="cs-CZ" b="1" dirty="0">
                <a:solidFill>
                  <a:schemeClr val="tx1"/>
                </a:solidFill>
              </a:rPr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132856"/>
            <a:ext cx="7125112" cy="34563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Sladká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Slaná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Sýrová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73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4. </a:t>
            </a:r>
            <a:r>
              <a:rPr lang="cs-CZ" b="1" dirty="0" smtClean="0">
                <a:solidFill>
                  <a:schemeClr val="tx1"/>
                </a:solidFill>
              </a:rPr>
              <a:t>Druhy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tx1"/>
                </a:solidFill>
              </a:rPr>
              <a:t>pevných těst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7396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Linecká těsta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Vaflová těsta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Křehká těsta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Slaná a sýrová těsta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Kombinovaná listová těsta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Laminovaná těsta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Těsta ze sypkých směsí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Nejvíce se používají těsta linecká a vaflová.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662573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848872" cy="924475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5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r>
              <a:rPr lang="cs-CZ" b="1" dirty="0" smtClean="0">
                <a:solidFill>
                  <a:schemeClr val="tx1"/>
                </a:solidFill>
              </a:rPr>
              <a:t>Sortiment </a:t>
            </a:r>
            <a:r>
              <a:rPr lang="cs-CZ" b="1" dirty="0">
                <a:solidFill>
                  <a:schemeClr val="tx1"/>
                </a:solidFill>
              </a:rPr>
              <a:t>výrobků z pevných těst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450989" cy="4051437"/>
          </a:xfrm>
        </p:spPr>
        <p:txBody>
          <a:bodyPr>
            <a:noAutofit/>
          </a:bodyPr>
          <a:lstStyle/>
          <a:p>
            <a:pPr marL="388620" algn="just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tx1"/>
                </a:solidFill>
              </a:rPr>
              <a:t>Kombinací </a:t>
            </a:r>
            <a:r>
              <a:rPr lang="cs-CZ" sz="2400" dirty="0">
                <a:solidFill>
                  <a:schemeClr val="tx1"/>
                </a:solidFill>
              </a:rPr>
              <a:t>náplní a polev dosáhneme široký sortiment vyráběných druhů </a:t>
            </a:r>
            <a:r>
              <a:rPr lang="cs-CZ" sz="2400" dirty="0" smtClean="0">
                <a:solidFill>
                  <a:schemeClr val="tx1"/>
                </a:solidFill>
              </a:rPr>
              <a:t>výrobků.</a:t>
            </a:r>
          </a:p>
          <a:p>
            <a:pPr marL="388620" algn="just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tx1"/>
                </a:solidFill>
              </a:rPr>
              <a:t>Pevná </a:t>
            </a:r>
            <a:r>
              <a:rPr lang="cs-CZ" sz="2400" dirty="0">
                <a:solidFill>
                  <a:schemeClr val="tx1"/>
                </a:solidFill>
              </a:rPr>
              <a:t>těsta mají také uplatnění při výrobě čajového pečiva. </a:t>
            </a:r>
          </a:p>
          <a:p>
            <a:pPr marL="45720" indent="0" algn="ctr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marL="45720" indent="0" algn="ctr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Výrobky </a:t>
            </a:r>
            <a:r>
              <a:rPr lang="cs-CZ" sz="2400" b="1" dirty="0">
                <a:solidFill>
                  <a:schemeClr val="tx1"/>
                </a:solidFill>
              </a:rPr>
              <a:t>z pevných těst mají </a:t>
            </a:r>
            <a:r>
              <a:rPr lang="cs-CZ" sz="2400" b="1" dirty="0" err="1">
                <a:solidFill>
                  <a:schemeClr val="tx1"/>
                </a:solidFill>
              </a:rPr>
              <a:t>polotrvanlivý</a:t>
            </a:r>
            <a:r>
              <a:rPr lang="cs-CZ" sz="2400" b="1" dirty="0">
                <a:solidFill>
                  <a:schemeClr val="tx1"/>
                </a:solidFill>
              </a:rPr>
              <a:t> charakter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269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204864"/>
            <a:ext cx="8424936" cy="4320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09443" y="404665"/>
            <a:ext cx="7123080" cy="936104"/>
          </a:xfrm>
        </p:spPr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Výrobky z pevných těst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009442" y="1268761"/>
            <a:ext cx="7522998" cy="9361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>
                <a:solidFill>
                  <a:schemeClr val="tx1"/>
                </a:solidFill>
              </a:rPr>
              <a:t>koláčky, košíčky, rohlíčky, tyčinky, řezy</a:t>
            </a:r>
            <a:r>
              <a:rPr lang="cs-CZ" sz="2800" dirty="0" smtClean="0">
                <a:solidFill>
                  <a:schemeClr val="tx1"/>
                </a:solidFill>
              </a:rPr>
              <a:t>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45120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  <a:r>
              <a:rPr lang="cs-CZ" dirty="0" smtClean="0">
                <a:solidFill>
                  <a:schemeClr val="tx1"/>
                </a:solidFill>
              </a:rPr>
              <a:t>. Kontrolní </a:t>
            </a:r>
            <a:r>
              <a:rPr lang="cs-CZ" dirty="0">
                <a:solidFill>
                  <a:schemeClr val="tx1"/>
                </a:solidFill>
              </a:rPr>
              <a:t>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5048" y="1772816"/>
            <a:ext cx="8568952" cy="4051437"/>
          </a:xfrm>
        </p:spPr>
        <p:txBody>
          <a:bodyPr>
            <a:no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2800" dirty="0">
                <a:solidFill>
                  <a:schemeClr val="tx1"/>
                </a:solidFill>
              </a:rPr>
              <a:t>Co jsou pevná těsta a jaké mají </a:t>
            </a:r>
            <a:r>
              <a:rPr lang="cs-CZ" sz="2800" dirty="0" smtClean="0">
                <a:solidFill>
                  <a:schemeClr val="tx1"/>
                </a:solidFill>
              </a:rPr>
              <a:t>vlastnosti?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Jak se rozdělují pevná těsta?</a:t>
            </a:r>
            <a:endParaRPr lang="cs-CZ" sz="2800" dirty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800" smtClean="0">
                <a:solidFill>
                  <a:schemeClr val="tx1"/>
                </a:solidFill>
              </a:rPr>
              <a:t>Jaký je </a:t>
            </a:r>
            <a:r>
              <a:rPr lang="cs-CZ" sz="2800" dirty="0">
                <a:solidFill>
                  <a:schemeClr val="tx1"/>
                </a:solidFill>
              </a:rPr>
              <a:t>sortiment výrobků z pevných </a:t>
            </a:r>
            <a:r>
              <a:rPr lang="cs-CZ" sz="2800" dirty="0" smtClean="0">
                <a:solidFill>
                  <a:schemeClr val="tx1"/>
                </a:solidFill>
              </a:rPr>
              <a:t>těst? 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74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7. Seznam použité </a:t>
            </a:r>
            <a:r>
              <a:rPr lang="cs-CZ" smtClean="0">
                <a:solidFill>
                  <a:schemeClr val="tx1"/>
                </a:solidFill>
              </a:rPr>
              <a:t>literatury a zdroje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83568" y="1807361"/>
            <a:ext cx="7992887" cy="4051437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BLÁHA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L., CONKOVÁ, V., KADLEC, F. </a:t>
            </a:r>
            <a:r>
              <a:rPr lang="cs-CZ" sz="24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Cukrářská výroba </a:t>
            </a:r>
            <a:r>
              <a:rPr lang="cs-CZ" sz="2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Praha: Informatorium, 2001. ISBN 80-86073-86-6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PŮLPÁNOVÁ,A. </a:t>
            </a:r>
            <a:r>
              <a:rPr lang="cs-CZ" sz="2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Cukrářská technologie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Hradec Králové: R plus, 2001. ISBN 80-902492-2-1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BLÁHA l. a kol. </a:t>
            </a:r>
            <a:r>
              <a:rPr lang="cs-CZ" sz="2400" b="1" i="1" dirty="0" smtClean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Suroviny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.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sz="2400" dirty="0">
                <a:solidFill>
                  <a:schemeClr val="tx1"/>
                </a:solidFill>
              </a:rPr>
              <a:t>Obrázky - </a:t>
            </a:r>
            <a:r>
              <a:rPr lang="cs-CZ" sz="2400" dirty="0" smtClean="0">
                <a:solidFill>
                  <a:schemeClr val="tx1"/>
                </a:solidFill>
              </a:rPr>
              <a:t>vlastní</a:t>
            </a:r>
          </a:p>
        </p:txBody>
      </p:sp>
    </p:spTree>
    <p:extLst>
      <p:ext uri="{BB962C8B-B14F-4D97-AF65-F5344CB8AC3E}">
        <p14:creationId xmlns:p14="http://schemas.microsoft.com/office/powerpoint/2010/main" val="712037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301</TotalTime>
  <Words>409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23" baseType="lpstr">
      <vt:lpstr>Arial Unicode MS</vt:lpstr>
      <vt:lpstr>Arial</vt:lpstr>
      <vt:lpstr>Arial CE</vt:lpstr>
      <vt:lpstr>Calibri</vt:lpstr>
      <vt:lpstr>Courier New</vt:lpstr>
      <vt:lpstr>Georgia</vt:lpstr>
      <vt:lpstr>Tahoma</vt:lpstr>
      <vt:lpstr>Times New Roman</vt:lpstr>
      <vt:lpstr>Trebuchet MS</vt:lpstr>
      <vt:lpstr>Wingdings</vt:lpstr>
      <vt:lpstr>Wingdings 2</vt:lpstr>
      <vt:lpstr>Spring</vt:lpstr>
      <vt:lpstr>Prezentace aplikace PowerPoint</vt:lpstr>
      <vt:lpstr>1. CHARAKTERISTIKA PEVNÝCH TUKOVÝCH TĚST</vt:lpstr>
      <vt:lpstr>Osnova</vt:lpstr>
      <vt:lpstr>1. Charakteristika pevných těst</vt:lpstr>
      <vt:lpstr>2. Kvalita těsta</vt:lpstr>
      <vt:lpstr>3. Rozdělení pevných těst dle použitých surovin:</vt:lpstr>
      <vt:lpstr>4. Druhy pevných těst</vt:lpstr>
      <vt:lpstr>5. Sortiment výrobků z pevných těst</vt:lpstr>
      <vt:lpstr>Výrobky z pevných těst</vt:lpstr>
      <vt:lpstr>6. Kontrolní otázky</vt:lpstr>
      <vt:lpstr>7. Seznam použité literatury a zdroje: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PEVNÁ TUKOVÁ TĚSTA</dc:title>
  <dc:creator>Eva</dc:creator>
  <cp:lastModifiedBy>Zdeněk Laski</cp:lastModifiedBy>
  <cp:revision>52</cp:revision>
  <dcterms:created xsi:type="dcterms:W3CDTF">2013-03-17T14:22:57Z</dcterms:created>
  <dcterms:modified xsi:type="dcterms:W3CDTF">2014-06-04T16:07:16Z</dcterms:modified>
</cp:coreProperties>
</file>