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31"/>
  </p:notesMasterIdLst>
  <p:sldIdLst>
    <p:sldId id="257" r:id="rId2"/>
    <p:sldId id="286" r:id="rId3"/>
    <p:sldId id="25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5" r:id="rId26"/>
    <p:sldId id="283" r:id="rId27"/>
    <p:sldId id="284" r:id="rId28"/>
    <p:sldId id="260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2F332-BD4E-42FB-ADFE-34EA7923418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8CCFE-2FD2-4B27-A8AA-ACC5AFFB5F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69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D8CCFE-2FD2-4B27-A8AA-ACC5AFFB5F32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891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346001"/>
              </p:ext>
            </p:extLst>
          </p:nvPr>
        </p:nvGraphicFramePr>
        <p:xfrm>
          <a:off x="338138" y="1884949"/>
          <a:ext cx="8567737" cy="43672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04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CUT.0502.1C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54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výběrem a úpravou surovin na výrobu pevných tukových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těst.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více vyučovacích hodin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13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97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Arial CE" pitchFamily="34" charset="-18"/>
                        </a:rPr>
                        <a:t>Mouka, tuk, cukr, vejce, žloutky.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84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</a:t>
            </a:r>
            <a:r>
              <a:rPr lang="cs-CZ" sz="2000" b="1"/>
              <a:t>– p</a:t>
            </a:r>
            <a:r>
              <a:rPr lang="cs-CZ" sz="2000" b="1" smtClean="0"/>
              <a:t>evná </a:t>
            </a:r>
            <a:r>
              <a:rPr lang="cs-CZ" sz="2000" b="1" dirty="0"/>
              <a:t>těsta a linecké těsto třené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172" y="21778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03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2. SUROVINY K VÝROBĚ  PEVNÝCH TUKOVÝCH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42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936104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412777"/>
            <a:ext cx="7378981" cy="4446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1. Přehled surovin na pevná těsta - základní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                                  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    - </a:t>
            </a:r>
            <a:r>
              <a:rPr lang="cs-CZ" sz="2400" dirty="0">
                <a:solidFill>
                  <a:schemeClr val="tx1"/>
                </a:solidFill>
              </a:rPr>
              <a:t>doplňující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2. Výběr a úprava </a:t>
            </a:r>
            <a:r>
              <a:rPr lang="cs-CZ" sz="2400" dirty="0" smtClean="0">
                <a:solidFill>
                  <a:schemeClr val="tx1"/>
                </a:solidFill>
              </a:rPr>
              <a:t>surovin - pšeničná </a:t>
            </a:r>
            <a:r>
              <a:rPr lang="cs-CZ" sz="2400" dirty="0">
                <a:solidFill>
                  <a:schemeClr val="tx1"/>
                </a:solidFill>
              </a:rPr>
              <a:t>mouka </a:t>
            </a:r>
            <a:r>
              <a:rPr lang="cs-CZ" sz="2400" dirty="0" smtClean="0">
                <a:solidFill>
                  <a:schemeClr val="tx1"/>
                </a:solidFill>
              </a:rPr>
              <a:t>hladká,  tuhý tuk, cukr moučka, vejce </a:t>
            </a:r>
            <a:r>
              <a:rPr lang="cs-CZ" sz="2400" dirty="0">
                <a:solidFill>
                  <a:schemeClr val="tx1"/>
                </a:solidFill>
              </a:rPr>
              <a:t>nebo </a:t>
            </a:r>
            <a:r>
              <a:rPr lang="cs-CZ" sz="2400" dirty="0" smtClean="0">
                <a:solidFill>
                  <a:schemeClr val="tx1"/>
                </a:solidFill>
              </a:rPr>
              <a:t>žloutky, jádroviny, chuťové přísady, kypřící přísady, sýry a tekutiny.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3. Kontrolní </a:t>
            </a:r>
            <a:r>
              <a:rPr lang="cs-CZ" sz="2400" dirty="0" smtClean="0">
                <a:solidFill>
                  <a:schemeClr val="tx1"/>
                </a:solidFill>
              </a:rPr>
              <a:t>otázky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4. Seznam použité literatury a zdrojů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78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r>
              <a:rPr lang="cs-CZ" b="1" dirty="0"/>
              <a:t> Přehled surovin na pevná těsta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Základní </a:t>
            </a:r>
            <a:r>
              <a:rPr lang="cs-CZ" b="1" u="sng" dirty="0" smtClean="0">
                <a:solidFill>
                  <a:srgbClr val="FF0000"/>
                </a:solidFill>
              </a:rPr>
              <a:t>suroviny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99592" y="2348880"/>
            <a:ext cx="3672408" cy="3471861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ouka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Tuhý tuk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Cukr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Vejce </a:t>
            </a:r>
            <a:r>
              <a:rPr lang="cs-CZ" sz="2800" dirty="0">
                <a:solidFill>
                  <a:schemeClr val="tx1"/>
                </a:solidFill>
              </a:rPr>
              <a:t>nebo </a:t>
            </a:r>
            <a:r>
              <a:rPr lang="cs-CZ" sz="2800" dirty="0" smtClean="0">
                <a:solidFill>
                  <a:schemeClr val="tx1"/>
                </a:solidFill>
              </a:rPr>
              <a:t>žloutky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220072" y="1812927"/>
            <a:ext cx="3384376" cy="576262"/>
          </a:xfrm>
        </p:spPr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Doplňující </a:t>
            </a:r>
            <a:r>
              <a:rPr lang="cs-CZ" b="1" u="sng" dirty="0" smtClean="0">
                <a:solidFill>
                  <a:srgbClr val="FF0000"/>
                </a:solidFill>
              </a:rPr>
              <a:t>suroviny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932040" y="2389189"/>
            <a:ext cx="3528392" cy="3471861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Jádroviny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Chuťové přísady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Sýry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Kypřidla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Tekutina…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0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3140968"/>
            <a:ext cx="7125113" cy="1728192"/>
          </a:xfrm>
        </p:spPr>
        <p:txBody>
          <a:bodyPr/>
          <a:lstStyle/>
          <a:p>
            <a:pPr algn="ctr"/>
            <a:r>
              <a:rPr lang="cs-CZ" b="1" dirty="0" smtClean="0"/>
              <a:t>2. </a:t>
            </a:r>
            <a:r>
              <a:rPr lang="cs-CZ" b="1" dirty="0">
                <a:solidFill>
                  <a:schemeClr val="tx1"/>
                </a:solidFill>
              </a:rPr>
              <a:t>Výběr a úprava surovin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69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Pšeničná mouka </a:t>
            </a:r>
            <a:r>
              <a:rPr lang="cs-CZ" b="1" dirty="0" smtClean="0">
                <a:solidFill>
                  <a:srgbClr val="FF0000"/>
                </a:solidFill>
              </a:rPr>
              <a:t>hladká</a:t>
            </a:r>
            <a:endParaRPr lang="cs-CZ" dirty="0"/>
          </a:p>
        </p:txBody>
      </p:sp>
      <p:pic>
        <p:nvPicPr>
          <p:cNvPr id="12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04864"/>
            <a:ext cx="3672408" cy="3795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3528" y="1809749"/>
            <a:ext cx="4464496" cy="4571579"/>
          </a:xfrm>
          <a:effectLst>
            <a:softEdge rad="31750"/>
          </a:effectLst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Mouka s jemnou granulací je na přípravu pevných těst nejvhodnější – přispívá k snadnému </a:t>
            </a:r>
            <a:r>
              <a:rPr lang="cs-CZ" sz="2400" dirty="0" smtClean="0">
                <a:solidFill>
                  <a:schemeClr val="tx1"/>
                </a:solidFill>
              </a:rPr>
              <a:t>tvarování.</a:t>
            </a: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Mouku </a:t>
            </a:r>
            <a:r>
              <a:rPr lang="cs-CZ" sz="2400" dirty="0">
                <a:solidFill>
                  <a:schemeClr val="tx1"/>
                </a:solidFill>
              </a:rPr>
              <a:t>před použitím vždy proséváme. Tím dochází k jejímu okysličení, které má kladný vliv na křehkost </a:t>
            </a:r>
            <a:r>
              <a:rPr lang="cs-CZ" sz="2400" dirty="0" smtClean="0">
                <a:solidFill>
                  <a:schemeClr val="tx1"/>
                </a:solidFill>
              </a:rPr>
              <a:t>korpusů. Proséváním také   </a:t>
            </a:r>
            <a:r>
              <a:rPr lang="cs-CZ" sz="2400" dirty="0">
                <a:solidFill>
                  <a:schemeClr val="tx1"/>
                </a:solidFill>
              </a:rPr>
              <a:t>odstraníme případné nečistoty. </a:t>
            </a:r>
          </a:p>
        </p:txBody>
      </p:sp>
    </p:spTree>
    <p:extLst>
      <p:ext uri="{BB962C8B-B14F-4D97-AF65-F5344CB8AC3E}">
        <p14:creationId xmlns:p14="http://schemas.microsoft.com/office/powerpoint/2010/main" val="138185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Pšeničná mouka </a:t>
            </a:r>
            <a:r>
              <a:rPr lang="cs-CZ" b="1" dirty="0" smtClean="0">
                <a:solidFill>
                  <a:srgbClr val="FF0000"/>
                </a:solidFill>
              </a:rPr>
              <a:t>hladká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Na obsah a jakost bílkovin – lepku neklademe důraz. U těst není žádoucí pružnost. Důraz klademe na její smyslové znaky, hlavně na chuť a vůni. Každá vada např. zatuchlost nebo plesnivost mouky se negativně projeví v jakosti těsta. </a:t>
            </a:r>
          </a:p>
        </p:txBody>
      </p:sp>
    </p:spTree>
    <p:extLst>
      <p:ext uri="{BB962C8B-B14F-4D97-AF65-F5344CB8AC3E}">
        <p14:creationId xmlns:p14="http://schemas.microsoft.com/office/powerpoint/2010/main" val="186174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"/>
            <a:ext cx="7125113" cy="11967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Tuhý tuk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632848" cy="518457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>
                <a:solidFill>
                  <a:schemeClr val="tx1"/>
                </a:solidFill>
              </a:rPr>
              <a:t>Vlastnosti tuků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schopnost vázat aromatické látky,</a:t>
            </a:r>
          </a:p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           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mají </a:t>
            </a:r>
            <a:r>
              <a:rPr lang="cs-CZ" sz="2400" dirty="0">
                <a:solidFill>
                  <a:schemeClr val="tx1"/>
                </a:solidFill>
              </a:rPr>
              <a:t>velký vliv na křehkost korpusů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Tuk má </a:t>
            </a:r>
            <a:r>
              <a:rPr lang="cs-CZ" sz="2400" b="1" dirty="0">
                <a:solidFill>
                  <a:schemeClr val="tx1"/>
                </a:solidFill>
              </a:rPr>
              <a:t>vliv na vlastnosti těsta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Tuk </a:t>
            </a:r>
            <a:r>
              <a:rPr lang="cs-CZ" sz="2400" dirty="0">
                <a:solidFill>
                  <a:schemeClr val="tx1"/>
                </a:solidFill>
              </a:rPr>
              <a:t>snižuje pružnost lepku, což je důležité k dosažení správné konzistence těsta. Vliv tuku na technologické vlastnosti pevných těst spočívá v tom, že omezuje nežádoucí bobtnání lepku. Při zadělávání těsta vytváří tuk hydrofilní filmy, které zabraňují přístupu vody k lepku. Těsta, v nichž jsou částečky obalené tukem, se při vyvalování nelepí, mají vhodnou plasticitu pro tvarování a při pečení se nedeformují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19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3" y="675725"/>
            <a:ext cx="7123080" cy="73705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Margarín </a:t>
            </a:r>
            <a:r>
              <a:rPr lang="cs-CZ" b="1" dirty="0" smtClean="0">
                <a:solidFill>
                  <a:srgbClr val="FF0000"/>
                </a:solidFill>
              </a:rPr>
              <a:t>stolní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39553" y="1412776"/>
            <a:ext cx="3744415" cy="518457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Před </a:t>
            </a:r>
            <a:r>
              <a:rPr lang="cs-CZ" sz="2400" dirty="0">
                <a:solidFill>
                  <a:schemeClr val="tx1"/>
                </a:solidFill>
              </a:rPr>
              <a:t>použitím je nutné margarín homogenizovat (homogenizace – dosažení stejnorodé konzistence).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Pokud tuk uskladníme ve výrobní místnosti  cca 24 hodin před zpracováním, tuk tzv. povolí, je elastičtější a snadno se zpracovává. 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64419" y="2060848"/>
            <a:ext cx="3796012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108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747732"/>
            <a:ext cx="7123080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Máslo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824536" cy="496855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Máslo </a:t>
            </a:r>
            <a:r>
              <a:rPr lang="cs-CZ" sz="2400" dirty="0">
                <a:solidFill>
                  <a:schemeClr val="tx1"/>
                </a:solidFill>
              </a:rPr>
              <a:t>není tak často používaným tukem při výrobě pevných </a:t>
            </a:r>
            <a:r>
              <a:rPr lang="cs-CZ" sz="2400" dirty="0" smtClean="0">
                <a:solidFill>
                  <a:schemeClr val="tx1"/>
                </a:solidFill>
              </a:rPr>
              <a:t>těst. Jeho </a:t>
            </a:r>
            <a:r>
              <a:rPr lang="cs-CZ" sz="2400" dirty="0">
                <a:solidFill>
                  <a:schemeClr val="tx1"/>
                </a:solidFill>
              </a:rPr>
              <a:t>nevýhodou je, že snadno taje a obtížněji se zpracovává. Máslo vyžaduje velmi rychlé </a:t>
            </a:r>
            <a:r>
              <a:rPr lang="cs-CZ" sz="2400" dirty="0" smtClean="0">
                <a:solidFill>
                  <a:schemeClr val="tx1"/>
                </a:solidFill>
              </a:rPr>
              <a:t>zpracování </a:t>
            </a:r>
            <a:r>
              <a:rPr lang="cs-CZ" sz="2400" dirty="0">
                <a:solidFill>
                  <a:schemeClr val="tx1"/>
                </a:solidFill>
              </a:rPr>
              <a:t>a tvarování v chladném </a:t>
            </a:r>
            <a:r>
              <a:rPr lang="cs-CZ" sz="2400" dirty="0" smtClean="0">
                <a:solidFill>
                  <a:schemeClr val="tx1"/>
                </a:solidFill>
              </a:rPr>
              <a:t>prostředí.</a:t>
            </a: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Výhodou </a:t>
            </a:r>
            <a:r>
              <a:rPr lang="cs-CZ" sz="2400" dirty="0">
                <a:solidFill>
                  <a:schemeClr val="tx1"/>
                </a:solidFill>
              </a:rPr>
              <a:t>másla je jeho chuť, která se přenáší i do chuti korpusu a působí také na křehkost korpusu.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48" t="17363" r="24740" b="11160"/>
          <a:stretch/>
        </p:blipFill>
        <p:spPr>
          <a:xfrm>
            <a:off x="5602514" y="3149038"/>
            <a:ext cx="2801258" cy="2235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023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648071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Cukr moučkový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1196752"/>
            <a:ext cx="7776864" cy="576064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Do pevných těst se používá prosátý moučkový cukr.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2060848"/>
            <a:ext cx="5400600" cy="453650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Krupicový cukr se nepoužívá, protože pevná těsta mají nízký obsah vody, který by nestačil k jeho rozpuštění. Nerozpuštěné krystaly zůstávají v těstě a po upečení má pečivo na povrchu viditelné tečky. Cukr dodává pečivu sladkou chuť a spolu s ostatními surovinami, především vejci, vytváří při pečení cenné aromatické látky. Karamelizace cukru za vyšších teplot má vliv na barvu pečiva.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 descr="C:\Users\Eva\Desktop\2013-04-11 mletý cukr\mletý cukr 001.JPG"/>
          <p:cNvPicPr>
            <a:picLocks noGrp="1"/>
          </p:cNvPicPr>
          <p:nvPr>
            <p:ph sz="quarter" idx="4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84" r="22975" b="3251"/>
          <a:stretch/>
        </p:blipFill>
        <p:spPr bwMode="auto">
          <a:xfrm>
            <a:off x="5940152" y="2420888"/>
            <a:ext cx="2664296" cy="39604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2283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648071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Vejce - žloutky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323528" y="1268760"/>
            <a:ext cx="8496944" cy="1120429"/>
          </a:xfrm>
        </p:spPr>
        <p:txBody>
          <a:bodyPr/>
          <a:lstStyle/>
          <a:p>
            <a:pPr algn="just"/>
            <a:r>
              <a:rPr lang="cs-CZ" dirty="0">
                <a:solidFill>
                  <a:schemeClr val="tx1"/>
                </a:solidFill>
              </a:rPr>
              <a:t>Vejce zlepšují kvalitu těsta. Lecitin obsažený ve vaječném žloutku napomáhá emulgování přidaného tuku a těsto se lépe spojuje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>
                <a:solidFill>
                  <a:schemeClr val="tx1"/>
                </a:solidFill>
              </a:rPr>
              <a:t> Vejce dodávají </a:t>
            </a:r>
            <a:r>
              <a:rPr lang="cs-CZ" dirty="0" smtClean="0">
                <a:solidFill>
                  <a:schemeClr val="tx1"/>
                </a:solidFill>
              </a:rPr>
              <a:t>těstu také vodu </a:t>
            </a:r>
            <a:r>
              <a:rPr lang="cs-CZ" dirty="0">
                <a:solidFill>
                  <a:schemeClr val="tx1"/>
                </a:solidFill>
              </a:rPr>
              <a:t>nezbytnou k pečení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395536" y="2389189"/>
            <a:ext cx="5328592" cy="428017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Syrová </a:t>
            </a:r>
            <a:r>
              <a:rPr lang="cs-CZ" sz="2400" dirty="0">
                <a:solidFill>
                  <a:schemeClr val="tx1"/>
                </a:solidFill>
              </a:rPr>
              <a:t>vejce obsahují až 80% vody, která je z velké části vázána na vaječné bílkoviny. Při pečení vaječné suroviny spolu s ostatními přísadami se vytvářejí cenné aromatické a chuťové látky.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Některé </a:t>
            </a:r>
            <a:r>
              <a:rPr lang="cs-CZ" sz="2400" dirty="0">
                <a:solidFill>
                  <a:schemeClr val="tx1"/>
                </a:solidFill>
              </a:rPr>
              <a:t>receptury obsahují pouze žloutky, které mají vliv na křehkost korpusů. Bílky podporují </a:t>
            </a:r>
            <a:r>
              <a:rPr lang="cs-CZ" sz="2400" dirty="0" smtClean="0">
                <a:solidFill>
                  <a:schemeClr val="tx1"/>
                </a:solidFill>
              </a:rPr>
              <a:t>tuhost a  </a:t>
            </a:r>
            <a:r>
              <a:rPr lang="cs-CZ" sz="2400" dirty="0">
                <a:solidFill>
                  <a:schemeClr val="tx1"/>
                </a:solidFill>
              </a:rPr>
              <a:t>tvrdnutí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quarter" idx="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868144" y="3212976"/>
            <a:ext cx="3168352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7531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Vejce - žloutky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628801"/>
            <a:ext cx="4320480" cy="496855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Do </a:t>
            </a:r>
            <a:r>
              <a:rPr lang="cs-CZ" sz="2800" dirty="0">
                <a:solidFill>
                  <a:schemeClr val="tx1"/>
                </a:solidFill>
              </a:rPr>
              <a:t>pevných těst lze přidávat i vejce sušená. Sušená vejce se nedávají přímo do těsta ve formě prášku, ale připravuje se z nich suspenze, která obsahuje 25 – 30% vody, voda nesmí mít teplotu vyšší než 50°C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060848"/>
            <a:ext cx="3024335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724128" y="486916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Sušené žloutky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567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Jádroviny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Společným znakem všech jádrovin je vysoký obsah tuku (20 – 65%) a bílkovin.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Jádrovinami </a:t>
            </a:r>
            <a:r>
              <a:rPr lang="cs-CZ" sz="2400" dirty="0">
                <a:solidFill>
                  <a:schemeClr val="tx1"/>
                </a:solidFill>
              </a:rPr>
              <a:t>v cukrářské výrobě nazýváme vyloupaná semena skořápkového ovoce a některé druhy olejnatých semen. Každý druh jádrovin má typickou chuť a vůni. Tyto jejich vlastnosti se přenášejí na vyráběné výrobky a dotvářejí jejich charakter. </a:t>
            </a:r>
          </a:p>
        </p:txBody>
      </p:sp>
    </p:spTree>
    <p:extLst>
      <p:ext uri="{BB962C8B-B14F-4D97-AF65-F5344CB8AC3E}">
        <p14:creationId xmlns:p14="http://schemas.microsoft.com/office/powerpoint/2010/main" val="3341026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1"/>
            <a:ext cx="9252520" cy="836712"/>
          </a:xfrm>
        </p:spPr>
        <p:txBody>
          <a:bodyPr/>
          <a:lstStyle/>
          <a:p>
            <a:pPr algn="ctr"/>
            <a:r>
              <a:rPr lang="cs-CZ" sz="3100" b="1" dirty="0">
                <a:solidFill>
                  <a:srgbClr val="FF0000"/>
                </a:solidFill>
              </a:rPr>
              <a:t>Podzemnice </a:t>
            </a:r>
            <a:r>
              <a:rPr lang="cs-CZ" sz="3100" b="1" dirty="0" smtClean="0">
                <a:solidFill>
                  <a:srgbClr val="FF0000"/>
                </a:solidFill>
              </a:rPr>
              <a:t>olejná - arašídy – burské oříšky</a:t>
            </a:r>
            <a:endParaRPr lang="cs-CZ" sz="3100" b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323528" y="908721"/>
            <a:ext cx="8496944" cy="864096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Čerstvá jádra mají v syrovém stavu nepříjemnou chuť, kterou ztrácejí pražením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988841"/>
            <a:ext cx="5472608" cy="46085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Arašídy pražíme na čistém hlubokém plechu, ve vrstvě vysoké asi 2 cm, v cukrářské peci a občas se promíchává, aby pražení bylo rovnoměrné. Po opražení a zchladnutí se arašídy na hrubém sítě </a:t>
            </a:r>
            <a:r>
              <a:rPr lang="cs-CZ" sz="2400" dirty="0" smtClean="0">
                <a:solidFill>
                  <a:schemeClr val="tx1"/>
                </a:solidFill>
              </a:rPr>
              <a:t>zbaví slupek </a:t>
            </a:r>
            <a:r>
              <a:rPr lang="cs-CZ" sz="2400" dirty="0">
                <a:solidFill>
                  <a:schemeClr val="tx1"/>
                </a:solidFill>
              </a:rPr>
              <a:t>a postrouhají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>
                <a:solidFill>
                  <a:schemeClr val="tx1"/>
                </a:solidFill>
              </a:rPr>
              <a:t>Stupeň opražení volíme podle použití, při použití do těst pražíme méně, než pro použití k ochucení náplní nebo k dohotovení výrobků.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6" r="8517"/>
          <a:stretch/>
        </p:blipFill>
        <p:spPr>
          <a:xfrm>
            <a:off x="5868144" y="2708920"/>
            <a:ext cx="2880320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664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9443" y="675725"/>
            <a:ext cx="7123080" cy="665044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Vlašský </a:t>
            </a:r>
            <a:r>
              <a:rPr lang="cs-CZ" b="1" dirty="0" smtClean="0">
                <a:solidFill>
                  <a:srgbClr val="FF0000"/>
                </a:solidFill>
              </a:rPr>
              <a:t>ořech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11560" y="1268761"/>
            <a:ext cx="7992888" cy="216023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Má typický charakter, obsahuje asi 60% tuku. Při jeho použití do těsta má korpus větší křehkost. Před použitím se pouze postrouhá, jinou úpravu nevyžaduje.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9151" r="19766" b="26717"/>
          <a:stretch/>
        </p:blipFill>
        <p:spPr>
          <a:xfrm>
            <a:off x="2411760" y="3284984"/>
            <a:ext cx="4536504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90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Lískový </a:t>
            </a:r>
            <a:r>
              <a:rPr lang="cs-CZ" b="1" dirty="0" smtClean="0">
                <a:solidFill>
                  <a:srgbClr val="FF0000"/>
                </a:solidFill>
              </a:rPr>
              <a:t>ořech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844824"/>
            <a:ext cx="4320480" cy="457157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Obsahuje </a:t>
            </a:r>
            <a:r>
              <a:rPr lang="cs-CZ" sz="2400" dirty="0">
                <a:solidFill>
                  <a:schemeClr val="tx1"/>
                </a:solidFill>
              </a:rPr>
              <a:t>výrazné aromatické látky, které se přenášejí i do vyrobeného </a:t>
            </a:r>
            <a:r>
              <a:rPr lang="cs-CZ" sz="2400" dirty="0" smtClean="0">
                <a:solidFill>
                  <a:schemeClr val="tx1"/>
                </a:solidFill>
              </a:rPr>
              <a:t>těsta.</a:t>
            </a: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Typické </a:t>
            </a:r>
            <a:r>
              <a:rPr lang="cs-CZ" sz="2400" dirty="0">
                <a:solidFill>
                  <a:schemeClr val="tx1"/>
                </a:solidFill>
              </a:rPr>
              <a:t>aroma vynikne opražením a při pečení korpusu. Lískové ořechy se musí před použitím opražit, odstranit slupka a postrouhat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10" b="6572"/>
          <a:stretch/>
        </p:blipFill>
        <p:spPr>
          <a:xfrm rot="16200000">
            <a:off x="5131704" y="2332519"/>
            <a:ext cx="3345088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1650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Kokos </a:t>
            </a:r>
            <a:r>
              <a:rPr lang="cs-CZ" b="1" dirty="0" smtClean="0">
                <a:solidFill>
                  <a:srgbClr val="FF0000"/>
                </a:solidFill>
              </a:rPr>
              <a:t>strouhaný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988840"/>
            <a:ext cx="4752528" cy="39604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Při </a:t>
            </a:r>
            <a:r>
              <a:rPr lang="cs-CZ" sz="2400" dirty="0">
                <a:solidFill>
                  <a:schemeClr val="tx1"/>
                </a:solidFill>
              </a:rPr>
              <a:t>použití kokosu do pevných těst  vzniká jeden z druhů pevných těst – kokosové těsto, které má charakteristické znaky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Nejvhodnější </a:t>
            </a:r>
            <a:r>
              <a:rPr lang="cs-CZ" sz="2400" dirty="0">
                <a:solidFill>
                  <a:schemeClr val="tx1"/>
                </a:solidFill>
              </a:rPr>
              <a:t>je jemně strouhaný kokos. Před použitím do těsta se </a:t>
            </a:r>
            <a:r>
              <a:rPr lang="cs-CZ" sz="2400" dirty="0" smtClean="0">
                <a:solidFill>
                  <a:schemeClr val="tx1"/>
                </a:solidFill>
              </a:rPr>
              <a:t>žádná zvláštní </a:t>
            </a:r>
            <a:r>
              <a:rPr lang="cs-CZ" sz="2400" dirty="0">
                <a:solidFill>
                  <a:schemeClr val="tx1"/>
                </a:solidFill>
              </a:rPr>
              <a:t>úprava neprovádí.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9" r="16031"/>
          <a:stretch/>
        </p:blipFill>
        <p:spPr>
          <a:xfrm>
            <a:off x="5868144" y="2708920"/>
            <a:ext cx="2736304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9" r="8929"/>
          <a:stretch/>
        </p:blipFill>
        <p:spPr>
          <a:xfrm>
            <a:off x="5868144" y="1052736"/>
            <a:ext cx="2880320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6323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Mandle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8" r="8263"/>
          <a:stretch/>
        </p:blipFill>
        <p:spPr>
          <a:xfrm>
            <a:off x="755576" y="2132856"/>
            <a:ext cx="3240360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809749"/>
            <a:ext cx="4320480" cy="405130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Používají </a:t>
            </a:r>
            <a:r>
              <a:rPr lang="cs-CZ" sz="2400" dirty="0">
                <a:solidFill>
                  <a:schemeClr val="tx1"/>
                </a:solidFill>
              </a:rPr>
              <a:t>se jako chuťová přísada ke zintenzívnění mandlové chuti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Před </a:t>
            </a:r>
            <a:r>
              <a:rPr lang="cs-CZ" sz="2400" dirty="0">
                <a:solidFill>
                  <a:schemeClr val="tx1"/>
                </a:solidFill>
              </a:rPr>
              <a:t>použitím se odstraňuje slupka, spařením nebo krátkodobým povařením ve </a:t>
            </a:r>
            <a:r>
              <a:rPr lang="cs-CZ" sz="2400" dirty="0" smtClean="0">
                <a:solidFill>
                  <a:schemeClr val="tx1"/>
                </a:solidFill>
              </a:rPr>
              <a:t>vodě. Po odstranění slupky se </a:t>
            </a:r>
            <a:r>
              <a:rPr lang="cs-CZ" sz="2400" dirty="0">
                <a:solidFill>
                  <a:schemeClr val="tx1"/>
                </a:solidFill>
              </a:rPr>
              <a:t>jádra postrouhají.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7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Sójová </a:t>
            </a:r>
            <a:r>
              <a:rPr lang="cs-CZ" b="1" dirty="0" smtClean="0">
                <a:solidFill>
                  <a:srgbClr val="FF0000"/>
                </a:solidFill>
              </a:rPr>
              <a:t>drť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Sója </a:t>
            </a:r>
            <a:r>
              <a:rPr lang="cs-CZ" sz="2400" dirty="0">
                <a:solidFill>
                  <a:schemeClr val="tx1"/>
                </a:solidFill>
              </a:rPr>
              <a:t>se řadí mezi luštěniny. Má vysoký obsah bílkovin, které jsou nejhodnotnější ze všech rostlinných bílkovin; svým složením odpovídají bílkovinám živočišným. </a:t>
            </a: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Sója má nahořklou příchuť, kterou je nutno před zpracováním odstranit odhořčováním. Odhořčená sója se upravuje na drť, která se ještě praží. V cukrářské výrobě se sója přidává k jiným jádrovinám.</a:t>
            </a:r>
          </a:p>
        </p:txBody>
      </p:sp>
    </p:spTree>
    <p:extLst>
      <p:ext uri="{BB962C8B-B14F-4D97-AF65-F5344CB8AC3E}">
        <p14:creationId xmlns:p14="http://schemas.microsoft.com/office/powerpoint/2010/main" val="146995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Pšeničné obilné </a:t>
            </a:r>
            <a:r>
              <a:rPr lang="cs-CZ" b="1" dirty="0" smtClean="0">
                <a:solidFill>
                  <a:srgbClr val="FF0000"/>
                </a:solidFill>
              </a:rPr>
              <a:t>klíčky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Plnohodnotná náhrada za jádroviny. </a:t>
            </a: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Pro zvýraznění chuti můžeme klíčky opražit. Obilné klíčky se mohou přidávat k jiným jádrovinám.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80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08720"/>
            <a:ext cx="7123080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Chuťové </a:t>
            </a:r>
            <a:r>
              <a:rPr lang="cs-CZ" b="1" dirty="0" smtClean="0">
                <a:solidFill>
                  <a:srgbClr val="FF0000"/>
                </a:solidFill>
              </a:rPr>
              <a:t>přísady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citronová pasta, kůra nebo citronové aroma</a:t>
            </a:r>
          </a:p>
          <a:p>
            <a:pPr algn="just"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smtClean="0">
                <a:solidFill>
                  <a:schemeClr val="tx1"/>
                </a:solidFill>
              </a:rPr>
              <a:t>vanilinový </a:t>
            </a:r>
            <a:r>
              <a:rPr lang="cs-CZ" sz="2400" dirty="0">
                <a:solidFill>
                  <a:schemeClr val="tx1"/>
                </a:solidFill>
              </a:rPr>
              <a:t>cukr</a:t>
            </a: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429000"/>
            <a:ext cx="3600400" cy="3024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7380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864096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Chuťové přísady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79512" y="4869160"/>
            <a:ext cx="8712968" cy="1512168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Vlivem chuťových přísad získávají těsta charakteristické chuťové a aromatické znaky.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700809"/>
            <a:ext cx="4464496" cy="3240359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mleté </a:t>
            </a:r>
            <a:r>
              <a:rPr lang="cs-CZ" sz="2400" dirty="0">
                <a:solidFill>
                  <a:schemeClr val="tx1"/>
                </a:solidFill>
              </a:rPr>
              <a:t>koření (např. skořice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algn="just"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kakaový prášek (prosajeme - </a:t>
            </a:r>
            <a:r>
              <a:rPr lang="cs-CZ" sz="2000" dirty="0">
                <a:solidFill>
                  <a:schemeClr val="tx1"/>
                </a:solidFill>
              </a:rPr>
              <a:t>okysličíme</a:t>
            </a:r>
            <a:r>
              <a:rPr lang="cs-CZ" sz="2400" dirty="0">
                <a:solidFill>
                  <a:schemeClr val="tx1"/>
                </a:solidFill>
              </a:rPr>
              <a:t>, zbavíme hrudek a nečistot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algn="just"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jemně mletá </a:t>
            </a:r>
            <a:r>
              <a:rPr lang="cs-CZ" sz="2400" dirty="0" smtClean="0">
                <a:solidFill>
                  <a:schemeClr val="tx1"/>
                </a:solidFill>
              </a:rPr>
              <a:t>sůl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559" y="3212976"/>
            <a:ext cx="3384376" cy="22322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8" t="19028" r="40509" b="36679"/>
          <a:stretch/>
        </p:blipFill>
        <p:spPr>
          <a:xfrm>
            <a:off x="6156175" y="1124744"/>
            <a:ext cx="2450795" cy="2060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4440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00811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Kypřící přísady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340768"/>
            <a:ext cx="8064896" cy="475252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Pevná těsta se vyznačují vysokým obsahem tuku, ten tvoří hlavní kypřící činidlo a přispívá ke křehkosti korpusů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U pevných těst s menším obsahem tuku je vhodné použít kypřidlo.</a:t>
            </a:r>
          </a:p>
        </p:txBody>
      </p:sp>
    </p:spTree>
    <p:extLst>
      <p:ext uri="{BB962C8B-B14F-4D97-AF65-F5344CB8AC3E}">
        <p14:creationId xmlns:p14="http://schemas.microsoft.com/office/powerpoint/2010/main" val="188966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Obchodní názvy kypřících </a:t>
            </a:r>
            <a:r>
              <a:rPr lang="cs-CZ" b="1" dirty="0" smtClean="0">
                <a:solidFill>
                  <a:srgbClr val="FF0000"/>
                </a:solidFill>
              </a:rPr>
              <a:t>přísad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23559"/>
          <a:stretch/>
        </p:blipFill>
        <p:spPr>
          <a:xfrm>
            <a:off x="5796136" y="3501008"/>
            <a:ext cx="2880320" cy="2952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809749"/>
            <a:ext cx="8136904" cy="4571579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Hydrogenuhličitan </a:t>
            </a:r>
            <a:r>
              <a:rPr lang="cs-CZ" sz="2400" dirty="0">
                <a:solidFill>
                  <a:schemeClr val="tx1"/>
                </a:solidFill>
              </a:rPr>
              <a:t>amonný </a:t>
            </a:r>
            <a:r>
              <a:rPr lang="cs-CZ" sz="2400" dirty="0" smtClean="0">
                <a:solidFill>
                  <a:schemeClr val="tx1"/>
                </a:solidFill>
              </a:rPr>
              <a:t>– amonium, cukrářské droždí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400" dirty="0">
                <a:solidFill>
                  <a:schemeClr val="tx1"/>
                </a:solidFill>
              </a:rPr>
              <a:t>Hydrogenuhličitan sodný - soda </a:t>
            </a:r>
            <a:r>
              <a:rPr lang="cs-CZ" sz="2400" dirty="0" smtClean="0">
                <a:solidFill>
                  <a:schemeClr val="tx1"/>
                </a:solidFill>
              </a:rPr>
              <a:t>bikarbona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400" dirty="0">
                <a:solidFill>
                  <a:schemeClr val="tx1"/>
                </a:solidFill>
              </a:rPr>
              <a:t>Kypřící prášek do </a:t>
            </a:r>
            <a:r>
              <a:rPr lang="cs-CZ" sz="2400" dirty="0" smtClean="0">
                <a:solidFill>
                  <a:schemeClr val="tx1"/>
                </a:solidFill>
              </a:rPr>
              <a:t>pečiva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0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370657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Sýry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323528" y="1809749"/>
            <a:ext cx="4176465" cy="4051301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Do slaných sýrových těst přidáváme </a:t>
            </a:r>
            <a:r>
              <a:rPr lang="cs-CZ" sz="2800" dirty="0" smtClean="0">
                <a:solidFill>
                  <a:schemeClr val="tx1"/>
                </a:solidFill>
              </a:rPr>
              <a:t>strouhaný </a:t>
            </a:r>
            <a:r>
              <a:rPr lang="cs-CZ" sz="2800" dirty="0">
                <a:solidFill>
                  <a:schemeClr val="tx1"/>
                </a:solidFill>
              </a:rPr>
              <a:t>sýr. Používají se sýry tvrdé, např. ementál, čedar</a:t>
            </a:r>
            <a:r>
              <a:rPr lang="cs-CZ" sz="2800" dirty="0" smtClean="0">
                <a:solidFill>
                  <a:schemeClr val="tx1"/>
                </a:solidFill>
              </a:rPr>
              <a:t>,   </a:t>
            </a:r>
            <a:r>
              <a:rPr lang="cs-CZ" sz="2800" dirty="0">
                <a:solidFill>
                  <a:schemeClr val="tx1"/>
                </a:solidFill>
              </a:rPr>
              <a:t>eidam a gouda…</a:t>
            </a:r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chemeClr val="tx1"/>
                </a:solidFill>
              </a:rPr>
              <a:t>Plísňové, uzené a zrající sýry se pro výrobu těst nepoužívají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650"/>
          <a:stretch/>
        </p:blipFill>
        <p:spPr bwMode="auto">
          <a:xfrm rot="10800000">
            <a:off x="4499992" y="476670"/>
            <a:ext cx="4248468" cy="45739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36" b="6671"/>
          <a:stretch/>
        </p:blipFill>
        <p:spPr bwMode="auto">
          <a:xfrm>
            <a:off x="4499992" y="3695757"/>
            <a:ext cx="4248472" cy="27097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34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Tekutina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755576" y="1812926"/>
            <a:ext cx="8064896" cy="1112017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U těst s menším obsahem tuku může receptura obsahovat tekutinu, např. vodu, mléko nebo smetanu.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4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00192" y="3501008"/>
            <a:ext cx="2664296" cy="28083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0" y="3645024"/>
            <a:ext cx="7020272" cy="221602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Těsta </a:t>
            </a:r>
            <a:r>
              <a:rPr lang="cs-CZ" sz="2800" b="1" dirty="0">
                <a:solidFill>
                  <a:schemeClr val="tx1"/>
                </a:solidFill>
              </a:rPr>
              <a:t>jsou finančně </a:t>
            </a:r>
            <a:r>
              <a:rPr lang="cs-CZ" sz="2800" b="1" dirty="0" smtClean="0">
                <a:solidFill>
                  <a:schemeClr val="tx1"/>
                </a:solidFill>
              </a:rPr>
              <a:t>méně náročná</a:t>
            </a:r>
            <a:r>
              <a:rPr lang="cs-CZ" sz="2800" b="1" dirty="0">
                <a:solidFill>
                  <a:schemeClr val="tx1"/>
                </a:solidFill>
              </a:rPr>
              <a:t>,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 </a:t>
            </a:r>
            <a:r>
              <a:rPr lang="cs-CZ" sz="2800" b="1" dirty="0">
                <a:solidFill>
                  <a:schemeClr val="tx1"/>
                </a:solidFill>
              </a:rPr>
              <a:t>cukrářské výrobě se příliš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nevyužívají.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92696"/>
            <a:ext cx="7125113" cy="10081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3. Kontrolní </a:t>
            </a:r>
            <a:r>
              <a:rPr lang="cs-CZ" dirty="0">
                <a:solidFill>
                  <a:srgbClr val="FF0000"/>
                </a:solidFill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7"/>
            <a:ext cx="8280919" cy="4104456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Vyjmenuj suroviny na pevná těsta, jak je před použitím upravujeme?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Proč </a:t>
            </a:r>
            <a:r>
              <a:rPr lang="cs-CZ" sz="2400" dirty="0">
                <a:solidFill>
                  <a:schemeClr val="tx1"/>
                </a:solidFill>
              </a:rPr>
              <a:t>není do pevných těst vhodný krystalový </a:t>
            </a:r>
            <a:r>
              <a:rPr lang="cs-CZ" sz="2400" dirty="0" smtClean="0">
                <a:solidFill>
                  <a:schemeClr val="tx1"/>
                </a:solidFill>
              </a:rPr>
              <a:t>cukr?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Jak ovlivňují žloutky kvalitu </a:t>
            </a:r>
            <a:r>
              <a:rPr lang="cs-CZ" sz="2400" dirty="0">
                <a:solidFill>
                  <a:schemeClr val="tx1"/>
                </a:solidFill>
              </a:rPr>
              <a:t>těsta a </a:t>
            </a:r>
            <a:r>
              <a:rPr lang="cs-CZ" sz="2400" dirty="0" smtClean="0">
                <a:solidFill>
                  <a:schemeClr val="tx1"/>
                </a:solidFill>
              </a:rPr>
              <a:t>korpusů?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U </a:t>
            </a:r>
            <a:r>
              <a:rPr lang="cs-CZ" sz="2400" dirty="0">
                <a:solidFill>
                  <a:schemeClr val="tx1"/>
                </a:solidFill>
              </a:rPr>
              <a:t>jakých těst je vhodné používat kypřící přípravky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57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 </a:t>
            </a:r>
            <a:r>
              <a:rPr lang="cs-CZ" dirty="0">
                <a:solidFill>
                  <a:srgbClr val="FF0000"/>
                </a:solidFill>
              </a:rPr>
              <a:t>Seznam použité literatury a </a:t>
            </a:r>
            <a:r>
              <a:rPr lang="cs-CZ" dirty="0" smtClean="0">
                <a:solidFill>
                  <a:srgbClr val="FF0000"/>
                </a:solidFill>
              </a:rPr>
              <a:t>zdrojů: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Obrázky - vlastní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162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468</TotalTime>
  <Words>1015</Words>
  <Application>Microsoft Office PowerPoint</Application>
  <PresentationFormat>Předvádění na obrazovce (4:3)</PresentationFormat>
  <Paragraphs>151</Paragraphs>
  <Slides>29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41" baseType="lpstr">
      <vt:lpstr>Arial Unicode MS</vt:lpstr>
      <vt:lpstr>Arial</vt:lpstr>
      <vt:lpstr>Arial CE</vt:lpstr>
      <vt:lpstr>Calibri</vt:lpstr>
      <vt:lpstr>Courier New</vt:lpstr>
      <vt:lpstr>Georgia</vt:lpstr>
      <vt:lpstr>Tahoma</vt:lpstr>
      <vt:lpstr>Times New Roman</vt:lpstr>
      <vt:lpstr>Trebuchet MS</vt:lpstr>
      <vt:lpstr>Wingdings</vt:lpstr>
      <vt:lpstr>Wingdings 2</vt:lpstr>
      <vt:lpstr>Spring</vt:lpstr>
      <vt:lpstr>Prezentace aplikace PowerPoint</vt:lpstr>
      <vt:lpstr>2. SUROVINY K VÝROBĚ  PEVNÝCH TUKOVÝCH TĚST</vt:lpstr>
      <vt:lpstr>Osnova</vt:lpstr>
      <vt:lpstr>1. Přehled surovin na pevná těsta</vt:lpstr>
      <vt:lpstr>2. Výběr a úprava surovin</vt:lpstr>
      <vt:lpstr>Pšeničná mouka hladká</vt:lpstr>
      <vt:lpstr>Pšeničná mouka hladká</vt:lpstr>
      <vt:lpstr>Tuhý tuk</vt:lpstr>
      <vt:lpstr>Margarín stolní</vt:lpstr>
      <vt:lpstr>Máslo</vt:lpstr>
      <vt:lpstr>Cukr moučkový</vt:lpstr>
      <vt:lpstr>Vejce - žloutky</vt:lpstr>
      <vt:lpstr>Vejce - žloutky</vt:lpstr>
      <vt:lpstr>Jádroviny </vt:lpstr>
      <vt:lpstr>Podzemnice olejná - arašídy – burské oříšky</vt:lpstr>
      <vt:lpstr>Vlašský ořech</vt:lpstr>
      <vt:lpstr>Lískový ořech</vt:lpstr>
      <vt:lpstr>Kokos strouhaný</vt:lpstr>
      <vt:lpstr>Mandle</vt:lpstr>
      <vt:lpstr>Sójová drť</vt:lpstr>
      <vt:lpstr>Pšeničné obilné klíčky</vt:lpstr>
      <vt:lpstr>Chuťové přísady</vt:lpstr>
      <vt:lpstr>Chuťové přísady</vt:lpstr>
      <vt:lpstr>Kypřící přísady</vt:lpstr>
      <vt:lpstr>Obchodní názvy kypřících přísad</vt:lpstr>
      <vt:lpstr>Sýry</vt:lpstr>
      <vt:lpstr>Tekutina</vt:lpstr>
      <vt:lpstr>3. Kontrolní otázky</vt:lpstr>
      <vt:lpstr>4.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PEVNÁ TUKOVÁ TĚSTA</dc:title>
  <dc:creator>Eva</dc:creator>
  <cp:lastModifiedBy>Zdeněk Laski</cp:lastModifiedBy>
  <cp:revision>69</cp:revision>
  <dcterms:created xsi:type="dcterms:W3CDTF">2013-03-17T14:22:57Z</dcterms:created>
  <dcterms:modified xsi:type="dcterms:W3CDTF">2014-06-04T16:15:48Z</dcterms:modified>
</cp:coreProperties>
</file>