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7" r:id="rId2"/>
    <p:sldId id="275" r:id="rId3"/>
    <p:sldId id="258" r:id="rId4"/>
    <p:sldId id="259" r:id="rId5"/>
    <p:sldId id="270" r:id="rId6"/>
    <p:sldId id="260" r:id="rId7"/>
    <p:sldId id="271" r:id="rId8"/>
    <p:sldId id="261" r:id="rId9"/>
    <p:sldId id="262" r:id="rId10"/>
    <p:sldId id="274" r:id="rId11"/>
    <p:sldId id="263" r:id="rId12"/>
    <p:sldId id="273" r:id="rId13"/>
    <p:sldId id="264" r:id="rId14"/>
    <p:sldId id="265" r:id="rId15"/>
    <p:sldId id="269" r:id="rId16"/>
    <p:sldId id="267" r:id="rId17"/>
    <p:sldId id="266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590" autoAdjust="0"/>
  </p:normalViewPr>
  <p:slideViewPr>
    <p:cSldViewPr>
      <p:cViewPr varScale="1">
        <p:scale>
          <a:sx n="110" d="100"/>
          <a:sy n="110" d="100"/>
        </p:scale>
        <p:origin x="1650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1ECAB3-5E6C-49A4-B9B2-6665616F8A7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601CB3-D42C-470F-BC09-57943CE7FE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49449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601CB3-D42C-470F-BC09-57943CE7FEC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04566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601CB3-D42C-470F-BC09-57943CE7FEC1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46458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31741-FD0E-42C4-B07B-B3031648B16A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958BA-D5E8-467F-94F1-EA76630AA6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31741-FD0E-42C4-B07B-B3031648B16A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958BA-D5E8-467F-94F1-EA76630AA6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31741-FD0E-42C4-B07B-B3031648B16A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958BA-D5E8-467F-94F1-EA76630AA6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31741-FD0E-42C4-B07B-B3031648B16A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958BA-D5E8-467F-94F1-EA76630AA6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31741-FD0E-42C4-B07B-B3031648B16A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958BA-D5E8-467F-94F1-EA76630AA6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31741-FD0E-42C4-B07B-B3031648B16A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958BA-D5E8-467F-94F1-EA76630AA6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31741-FD0E-42C4-B07B-B3031648B16A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958BA-D5E8-467F-94F1-EA76630AA6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31741-FD0E-42C4-B07B-B3031648B16A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958BA-D5E8-467F-94F1-EA76630AA6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31741-FD0E-42C4-B07B-B3031648B16A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958BA-D5E8-467F-94F1-EA76630AA6A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31741-FD0E-42C4-B07B-B3031648B16A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958BA-D5E8-467F-94F1-EA76630AA6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31741-FD0E-42C4-B07B-B3031648B16A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958BA-D5E8-467F-94F1-EA76630AA6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DE31741-FD0E-42C4-B07B-B3031648B16A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67958BA-D5E8-467F-94F1-EA76630AA6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" y="6092825"/>
            <a:ext cx="913765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3448699"/>
              </p:ext>
            </p:extLst>
          </p:nvPr>
        </p:nvGraphicFramePr>
        <p:xfrm>
          <a:off x="338138" y="1916829"/>
          <a:ext cx="8567737" cy="440100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11277"/>
                <a:gridCol w="6656460"/>
              </a:tblGrid>
              <a:tr h="2547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2075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75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Eva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Drlíková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751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CUT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751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b="0" i="0" u="none" strike="noStrike" kern="1200" baseline="0" smtClean="0">
                          <a:solidFill>
                            <a:schemeClr val="dk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CUT.0503.1C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75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75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Zpracování surovin a materiálů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75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Cukrářské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technologie 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75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Pevná</a:t>
                      </a:r>
                      <a:r>
                        <a:rPr lang="cs-CZ" sz="10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těsta a linecké třené těsto</a:t>
                      </a:r>
                      <a:endParaRPr lang="cs-CZ" sz="100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75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75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90059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i="0" kern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Prezentace seznamuje žáky s charakteristikou</a:t>
                      </a:r>
                      <a:r>
                        <a:rPr kumimoji="0" lang="cs-CZ" sz="1000" i="0" kern="12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jednotlivých druhů pevných tukových těst.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Prezentaci je možné rozdělit do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více vyučovacích hodin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.</a:t>
                      </a:r>
                      <a:endParaRPr kumimoji="0" lang="cs-CZ" sz="105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CE" pitchFamily="34" charset="-18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endParaRPr kumimoji="0" lang="cs-CZ" sz="1000" i="0" kern="12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+mn-ea"/>
                        <a:cs typeface="+mn-cs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4717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082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Arial CE" pitchFamily="34" charset="-18"/>
                        </a:rPr>
                        <a:t>Linecké</a:t>
                      </a:r>
                      <a:r>
                        <a:rPr lang="cs-CZ" sz="1000" baseline="0" dirty="0" smtClean="0">
                          <a:latin typeface="Arial CE" pitchFamily="34" charset="-18"/>
                        </a:rPr>
                        <a:t> těsto, vaflové těsto, slané a sýrové těsto.</a:t>
                      </a:r>
                      <a:endParaRPr lang="cs-CZ" sz="1000" dirty="0">
                        <a:latin typeface="Arial CE" pitchFamily="34" charset="-18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75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12.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12. 2012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0" name="TextovéPole 3"/>
          <p:cNvSpPr txBox="1">
            <a:spLocks noChangeArrowheads="1"/>
          </p:cNvSpPr>
          <p:nvPr/>
        </p:nvSpPr>
        <p:spPr bwMode="auto">
          <a:xfrm>
            <a:off x="250825" y="1412875"/>
            <a:ext cx="864165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ctr" eaLnBrk="1" hangingPunct="1"/>
            <a:r>
              <a:rPr lang="cs-CZ" sz="2000" b="1" dirty="0"/>
              <a:t>Cukrářské technologie </a:t>
            </a:r>
            <a:r>
              <a:rPr lang="cs-CZ" sz="2000" b="1"/>
              <a:t>– </a:t>
            </a:r>
            <a:r>
              <a:rPr lang="cs-CZ" sz="2000" b="1" smtClean="0"/>
              <a:t>pevná </a:t>
            </a:r>
            <a:r>
              <a:rPr lang="cs-CZ" sz="2000" b="1" dirty="0"/>
              <a:t>těsta a linecké těsto třené</a:t>
            </a:r>
            <a:r>
              <a:rPr lang="cs-CZ" sz="2000" b="1" dirty="0" smtClean="0"/>
              <a:t> 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78273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1689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3. DRUHY PEVNÝCH TUKOVÝCH TĚST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3503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Osnova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501959"/>
          </a:xfrm>
        </p:spPr>
        <p:txBody>
          <a:bodyPr>
            <a:normAutofit fontScale="77500" lnSpcReduction="20000"/>
          </a:bodyPr>
          <a:lstStyle/>
          <a:p>
            <a:pPr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Linecká těsta</a:t>
            </a:r>
          </a:p>
          <a:p>
            <a:pPr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Vaflová těsta</a:t>
            </a:r>
          </a:p>
          <a:p>
            <a:pPr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Křehká těsta</a:t>
            </a:r>
          </a:p>
          <a:p>
            <a:pPr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Slaná těsta</a:t>
            </a:r>
          </a:p>
          <a:p>
            <a:pPr>
              <a:buFont typeface="Wingdings 2" charset="2"/>
              <a:buAutoNum type="arabicPeriod"/>
            </a:pPr>
            <a:r>
              <a:rPr lang="cs-CZ" sz="2800" dirty="0">
                <a:solidFill>
                  <a:schemeClr val="tx1"/>
                </a:solidFill>
              </a:rPr>
              <a:t>Slaná a sýrová </a:t>
            </a:r>
            <a:r>
              <a:rPr lang="cs-CZ" sz="2800" dirty="0" smtClean="0">
                <a:solidFill>
                  <a:schemeClr val="tx1"/>
                </a:solidFill>
              </a:rPr>
              <a:t>těsta</a:t>
            </a:r>
          </a:p>
          <a:p>
            <a:pPr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Kombinovaná </a:t>
            </a:r>
            <a:r>
              <a:rPr lang="cs-CZ" sz="2800" dirty="0">
                <a:solidFill>
                  <a:schemeClr val="tx1"/>
                </a:solidFill>
              </a:rPr>
              <a:t>listová </a:t>
            </a:r>
            <a:r>
              <a:rPr lang="cs-CZ" sz="2800" dirty="0" smtClean="0">
                <a:solidFill>
                  <a:schemeClr val="tx1"/>
                </a:solidFill>
              </a:rPr>
              <a:t>těsta</a:t>
            </a:r>
          </a:p>
          <a:p>
            <a:pPr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Laminovaná těsta</a:t>
            </a:r>
          </a:p>
          <a:p>
            <a:pPr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Těsta </a:t>
            </a:r>
            <a:r>
              <a:rPr lang="cs-CZ" sz="2800" dirty="0">
                <a:solidFill>
                  <a:schemeClr val="tx1"/>
                </a:solidFill>
              </a:rPr>
              <a:t>ze sypkých </a:t>
            </a:r>
            <a:r>
              <a:rPr lang="cs-CZ" sz="2800" dirty="0" smtClean="0">
                <a:solidFill>
                  <a:schemeClr val="tx1"/>
                </a:solidFill>
              </a:rPr>
              <a:t>směsí</a:t>
            </a:r>
          </a:p>
          <a:p>
            <a:pPr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Pevná těsta jako polotovar</a:t>
            </a:r>
          </a:p>
          <a:p>
            <a:pPr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Kontrolní otázky</a:t>
            </a:r>
          </a:p>
          <a:p>
            <a:pPr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Seznam použité literatury a zdrojů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3352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332657"/>
            <a:ext cx="7125113" cy="72008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1. Linecké </a:t>
            </a:r>
            <a:r>
              <a:rPr lang="cs-CZ" b="1" dirty="0">
                <a:solidFill>
                  <a:srgbClr val="FF0000"/>
                </a:solidFill>
              </a:rPr>
              <a:t>těsto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12776"/>
            <a:ext cx="7992887" cy="4896543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600" dirty="0">
                <a:solidFill>
                  <a:schemeClr val="tx1"/>
                </a:solidFill>
              </a:rPr>
              <a:t>Je světle žluté barvy, polotuhé, mírně tažné konzistence, lze ho snadno vyvalovat. Základní receptura obsahuje mouku, tuk a cukr v hmotnostním poměru 3 : 2 : 1. Kromě základních surovin obsahují tato těsta vejce, </a:t>
            </a:r>
            <a:r>
              <a:rPr lang="cs-CZ" sz="2600" dirty="0" err="1" smtClean="0">
                <a:solidFill>
                  <a:schemeClr val="tx1"/>
                </a:solidFill>
              </a:rPr>
              <a:t>citropastu</a:t>
            </a:r>
            <a:r>
              <a:rPr lang="cs-CZ" sz="2600" dirty="0" smtClean="0">
                <a:solidFill>
                  <a:schemeClr val="tx1"/>
                </a:solidFill>
              </a:rPr>
              <a:t> a </a:t>
            </a:r>
            <a:r>
              <a:rPr lang="cs-CZ" sz="2600" dirty="0">
                <a:solidFill>
                  <a:schemeClr val="tx1"/>
                </a:solidFill>
              </a:rPr>
              <a:t>vanilinový cukr. Od základního poměru surovin se odchylují mnohá pevná těsta směrem dolů i nahoru, tj. vyrábějí se bud' těsta kvalitnější, např. s větším množstvím žloutků, nebo těsta méně kvalitní, s nižším obsahem tuku, zato s přídavkem kypřidla a tekutiny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  <a:endParaRPr lang="cs-CZ" sz="2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3539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C:\Users\Eva\Desktop\2013-04-18 iva\iva 005.JPG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818" t="9918" r="17025" b="29036"/>
          <a:stretch/>
        </p:blipFill>
        <p:spPr bwMode="auto">
          <a:xfrm>
            <a:off x="323528" y="2293256"/>
            <a:ext cx="4824536" cy="430409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 idx="4294967295"/>
          </p:nvPr>
        </p:nvSpPr>
        <p:spPr>
          <a:xfrm>
            <a:off x="827584" y="676275"/>
            <a:ext cx="7272808" cy="923925"/>
          </a:xfrm>
        </p:spPr>
        <p:txBody>
          <a:bodyPr/>
          <a:lstStyle/>
          <a:p>
            <a:pPr algn="ctr"/>
            <a:r>
              <a:rPr lang="cs-CZ" b="1" dirty="0" smtClean="0"/>
              <a:t>Linecké těsto světlé a tmavé</a:t>
            </a:r>
            <a:endParaRPr lang="cs-CZ" b="1" dirty="0"/>
          </a:p>
        </p:txBody>
      </p:sp>
      <p:pic>
        <p:nvPicPr>
          <p:cNvPr id="4" name="Obrázek 3" descr="C:\Users\Eva\Desktop\FOTO CU+PEK\Polotovary\já doma 072.JPG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34" t="16161" r="6446" b="43141"/>
          <a:stretch/>
        </p:blipFill>
        <p:spPr bwMode="auto">
          <a:xfrm>
            <a:off x="4716016" y="2293256"/>
            <a:ext cx="4104456" cy="430409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329111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04665"/>
            <a:ext cx="7125113" cy="1296143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2. Vaflové těsto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844824"/>
            <a:ext cx="7776864" cy="4392489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600" dirty="0" smtClean="0">
                <a:solidFill>
                  <a:schemeClr val="tx1"/>
                </a:solidFill>
              </a:rPr>
              <a:t>Je světle šedé barvy s menšími světle hnědými tečkami pražených jádrovin. Charakteristickým znakem vaflového těsta je mimo jiné příchuť po jádrovinách a skořici. Svými vlastnostmi se podobá lineckému těstu. </a:t>
            </a:r>
          </a:p>
          <a:p>
            <a:pPr marL="0" indent="0" algn="just">
              <a:buNone/>
            </a:pPr>
            <a:r>
              <a:rPr lang="cs-CZ" sz="2600" dirty="0" smtClean="0">
                <a:solidFill>
                  <a:schemeClr val="tx1"/>
                </a:solidFill>
              </a:rPr>
              <a:t>Základní suroviny pro přípravu vaflového těsta jsou mouka, tuhý tuk, cukr a mleté jádroviny. Jejich vzájemný poměr je 2 : 2 : 1 : 1. Kvalitu těsta zvyšují tekutá vejce, vanilinový cukr a mletá skořice.</a:t>
            </a:r>
          </a:p>
        </p:txBody>
      </p:sp>
    </p:spTree>
    <p:extLst>
      <p:ext uri="{BB962C8B-B14F-4D97-AF65-F5344CB8AC3E}">
        <p14:creationId xmlns:p14="http://schemas.microsoft.com/office/powerpoint/2010/main" val="3940579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Vaflové těsto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4644008" y="1809749"/>
            <a:ext cx="3744416" cy="4051302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400" dirty="0">
                <a:solidFill>
                  <a:schemeClr val="tx1"/>
                </a:solidFill>
              </a:rPr>
              <a:t>Obsah tuku je u vaflového těsta vyšší než u těsta lineckého o olej obsažený v jádrovinách. Tento tuk </a:t>
            </a:r>
            <a:r>
              <a:rPr lang="cs-CZ" sz="2400" dirty="0" smtClean="0">
                <a:solidFill>
                  <a:schemeClr val="tx1"/>
                </a:solidFill>
              </a:rPr>
              <a:t>však nemá </a:t>
            </a:r>
            <a:r>
              <a:rPr lang="cs-CZ" sz="2400" dirty="0">
                <a:solidFill>
                  <a:schemeClr val="tx1"/>
                </a:solidFill>
              </a:rPr>
              <a:t>přímý vliv na fyzikálně-chemické vlastnosti těsta, ovlivňuje však křehkost výrobků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8" name="Obrázek 7" descr="C:\Users\Eva\Desktop\2013-04-18 iva\iva 006.JPG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89" t="12122" r="21157" b="20881"/>
          <a:stretch/>
        </p:blipFill>
        <p:spPr bwMode="auto">
          <a:xfrm>
            <a:off x="683568" y="2276872"/>
            <a:ext cx="3600400" cy="35283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161482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3. Křehké </a:t>
            </a:r>
            <a:r>
              <a:rPr lang="cs-CZ" b="1" dirty="0">
                <a:solidFill>
                  <a:srgbClr val="FF0000"/>
                </a:solidFill>
              </a:rPr>
              <a:t>těsta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800" dirty="0">
                <a:solidFill>
                  <a:schemeClr val="tx1"/>
                </a:solidFill>
              </a:rPr>
              <a:t>Jsou finančně méně náročná - část tuku je nahrazována tekutinou s použitím kypřicího prášku. V cukrářské výrobě se příliš nevyužívají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pPr marL="0" indent="0" algn="just">
              <a:buNone/>
            </a:pP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6015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4. Slané </a:t>
            </a:r>
            <a:r>
              <a:rPr lang="cs-CZ" b="1" dirty="0">
                <a:solidFill>
                  <a:srgbClr val="FF0000"/>
                </a:solidFill>
              </a:rPr>
              <a:t>těsto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2132856"/>
            <a:ext cx="7125112" cy="374441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b="1" dirty="0">
                <a:solidFill>
                  <a:schemeClr val="tx1"/>
                </a:solidFill>
              </a:rPr>
              <a:t>Slané těsto </a:t>
            </a:r>
            <a:r>
              <a:rPr lang="cs-CZ" sz="2800" dirty="0">
                <a:solidFill>
                  <a:schemeClr val="tx1"/>
                </a:solidFill>
              </a:rPr>
              <a:t>je středně pružné, po odležení krátké, avšak elastické. Má stejnorodou světle žlutou barvu. Připravuje se mouky, tuku, mléka, žloutků a soli. Ke kypření se používá kypřicí prášek do pečiva a hydrogenuhličitan amonný. Poměr tuku k mouce je téměř 1 : 1. Při rozvalování v okrajích ani ploše nepraská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4390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rázek 5"/>
          <p:cNvPicPr>
            <a:picLocks noGrp="1" noChangeAspect="1"/>
          </p:cNvPicPr>
          <p:nvPr>
            <p:ph type="pic" sz="quarter" idx="4294967295"/>
          </p:nvPr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405" r="12500" b="23844"/>
          <a:stretch/>
        </p:blipFill>
        <p:spPr>
          <a:xfrm>
            <a:off x="2123728" y="1700808"/>
            <a:ext cx="5010868" cy="38164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5. Slané a sýrové těsto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00808"/>
            <a:ext cx="7125112" cy="489654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2400" dirty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2400" dirty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2400" dirty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Sýrové těsto tvoří těsto slané do kterého se přidá tvrdý strouhaný sýr. 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8458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04665"/>
            <a:ext cx="7125113" cy="864095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6</a:t>
            </a:r>
            <a:r>
              <a:rPr lang="cs-CZ" b="1" dirty="0" smtClean="0">
                <a:solidFill>
                  <a:srgbClr val="FF0000"/>
                </a:solidFill>
              </a:rPr>
              <a:t>. Kombinovaná listová těsta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340768"/>
            <a:ext cx="8136904" cy="5328592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>
                <a:solidFill>
                  <a:schemeClr val="tx1"/>
                </a:solidFill>
              </a:rPr>
              <a:t>Pevná těsta se pro některé speciální druhy výrobků kombinují s jinými druhy těst, a tím vznikají nová těsta s odlišnými technologickými i chuťovými </a:t>
            </a:r>
            <a:r>
              <a:rPr lang="cs-CZ" sz="2800" dirty="0" smtClean="0">
                <a:solidFill>
                  <a:schemeClr val="tx1"/>
                </a:solidFill>
              </a:rPr>
              <a:t>vlastnostmi.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Můžeme kombinovat </a:t>
            </a:r>
            <a:r>
              <a:rPr lang="cs-CZ" sz="2800" dirty="0">
                <a:solidFill>
                  <a:schemeClr val="tx1"/>
                </a:solidFill>
              </a:rPr>
              <a:t>n</a:t>
            </a:r>
            <a:r>
              <a:rPr lang="cs-CZ" sz="2800" dirty="0" smtClean="0">
                <a:solidFill>
                  <a:schemeClr val="tx1"/>
                </a:solidFill>
              </a:rPr>
              <a:t>apříklad </a:t>
            </a:r>
            <a:r>
              <a:rPr lang="cs-CZ" sz="2800" dirty="0">
                <a:solidFill>
                  <a:schemeClr val="tx1"/>
                </a:solidFill>
              </a:rPr>
              <a:t>jeden díl lineckého a jeden díl listového </a:t>
            </a:r>
            <a:r>
              <a:rPr lang="cs-CZ" sz="2800" dirty="0" smtClean="0">
                <a:solidFill>
                  <a:schemeClr val="tx1"/>
                </a:solidFill>
              </a:rPr>
              <a:t>těsta. </a:t>
            </a:r>
            <a:r>
              <a:rPr lang="cs-CZ" sz="2800" b="1" dirty="0" smtClean="0">
                <a:solidFill>
                  <a:schemeClr val="tx1"/>
                </a:solidFill>
              </a:rPr>
              <a:t>Těsta </a:t>
            </a:r>
            <a:r>
              <a:rPr lang="cs-CZ" sz="2800" b="1" dirty="0">
                <a:solidFill>
                  <a:schemeClr val="tx1"/>
                </a:solidFill>
              </a:rPr>
              <a:t>se společně zpracují</a:t>
            </a:r>
            <a:r>
              <a:rPr lang="cs-CZ" sz="2800" dirty="0">
                <a:solidFill>
                  <a:schemeClr val="tx1"/>
                </a:solidFill>
              </a:rPr>
              <a:t> a z takto vzniklého nového těsta se pečou korpusy k tvarohovým a ovocným výrobkům. 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800" dirty="0">
                <a:solidFill>
                  <a:schemeClr val="tx1"/>
                </a:solidFill>
              </a:rPr>
              <a:t>Při propracování lineckého a kynutého těsta v poměru 1 : 1 vznikne těsto pro výrobky typu bratislavských rohlíčků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8974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55577" y="675724"/>
            <a:ext cx="7920879" cy="924475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Polotovary na kombinovaná těsta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3" name="Zástupný symbol pro obsah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75" t="12514" r="4351" b="42336"/>
          <a:stretch/>
        </p:blipFill>
        <p:spPr>
          <a:xfrm>
            <a:off x="5796136" y="1556792"/>
            <a:ext cx="2808312" cy="23042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7" y="1916832"/>
            <a:ext cx="3168351" cy="316835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779912" y="3140968"/>
            <a:ext cx="2808312" cy="35283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15616" y="4905164"/>
            <a:ext cx="1680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Kynuté těsto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23928" y="6309320"/>
            <a:ext cx="1685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Listové těsto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48264" y="3861048"/>
            <a:ext cx="17556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Linecké těsto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52059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3"/>
            <a:ext cx="7125113" cy="648072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7</a:t>
            </a:r>
            <a:r>
              <a:rPr lang="cs-CZ" b="1" dirty="0" smtClean="0">
                <a:solidFill>
                  <a:srgbClr val="FF0000"/>
                </a:solidFill>
              </a:rPr>
              <a:t>. Laminovaná </a:t>
            </a:r>
            <a:r>
              <a:rPr lang="cs-CZ" b="1" dirty="0">
                <a:solidFill>
                  <a:srgbClr val="FF0000"/>
                </a:solidFill>
              </a:rPr>
              <a:t>těsta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807361"/>
            <a:ext cx="7776863" cy="4573967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Vzniknou ze dvou druhů těst, která se společně nepropracovávají, ale </a:t>
            </a:r>
            <a:r>
              <a:rPr lang="cs-CZ" sz="2400" b="1" dirty="0">
                <a:solidFill>
                  <a:schemeClr val="tx1"/>
                </a:solidFill>
              </a:rPr>
              <a:t>společně se vyvalují</a:t>
            </a:r>
            <a:r>
              <a:rPr lang="cs-CZ" sz="2400" dirty="0">
                <a:solidFill>
                  <a:schemeClr val="tx1"/>
                </a:solidFill>
              </a:rPr>
              <a:t>. Nejčastěji se používá linecké těsto společně s těstem listovým nebo slané těsto společně s těstem listovým. Těsto se připraví tak, že spodní část tvoří vždy těsto pevné (linecké nebo slané) a vrchní část těsto listové. Z vyváleného těsta se krájí úzké pásky, které se tvarují. </a:t>
            </a:r>
          </a:p>
          <a:p>
            <a:pPr marL="0" indent="0" algn="just">
              <a:buNone/>
            </a:pPr>
            <a:r>
              <a:rPr lang="cs-CZ" sz="2400" dirty="0">
                <a:solidFill>
                  <a:schemeClr val="tx1"/>
                </a:solidFill>
              </a:rPr>
              <a:t>Laminují se i sušenková těsta, a to tak, že mezi dva vyválené pláty těsta se sype tuková drobenka. Těsto se dále vyvaluje a překládá. Vzniká tak typické lístkování těsta. Sušenky vyrobené tímto způsobem se nazývají </a:t>
            </a:r>
            <a:r>
              <a:rPr lang="cs-CZ" sz="2400" dirty="0" err="1" smtClean="0">
                <a:solidFill>
                  <a:schemeClr val="tx1"/>
                </a:solidFill>
              </a:rPr>
              <a:t>crackery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7352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8</a:t>
            </a:r>
            <a:r>
              <a:rPr lang="cs-CZ" b="1" dirty="0" smtClean="0">
                <a:solidFill>
                  <a:srgbClr val="FF0000"/>
                </a:solidFill>
              </a:rPr>
              <a:t>. Těsta </a:t>
            </a:r>
            <a:r>
              <a:rPr lang="cs-CZ" b="1" dirty="0">
                <a:solidFill>
                  <a:srgbClr val="FF0000"/>
                </a:solidFill>
              </a:rPr>
              <a:t>ze sypkých směsí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800" dirty="0">
                <a:solidFill>
                  <a:schemeClr val="tx1"/>
                </a:solidFill>
              </a:rPr>
              <a:t>Na trh se dodávají různé směsi od řady firem. Usnadňují pečení v domácnosti i v cukrářských provozovnách. Jejich sortiment se neustále mění, je doplňován a rozšiřován.</a:t>
            </a:r>
            <a:endParaRPr lang="cs-CZ" sz="2800" b="1" dirty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800" dirty="0">
                <a:solidFill>
                  <a:schemeClr val="tx1"/>
                </a:solidFill>
              </a:rPr>
              <a:t>Např. DIANA – linecká směs, která slouží pro výrobu lineckého těsta, které je vhodné pro diabetiky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477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9</a:t>
            </a:r>
            <a:r>
              <a:rPr lang="cs-CZ" b="1" dirty="0" smtClean="0">
                <a:solidFill>
                  <a:srgbClr val="FF0000"/>
                </a:solidFill>
              </a:rPr>
              <a:t>. </a:t>
            </a:r>
            <a:r>
              <a:rPr lang="cs-CZ" b="1" dirty="0">
                <a:solidFill>
                  <a:srgbClr val="FF0000"/>
                </a:solidFill>
              </a:rPr>
              <a:t>Pevná těsta jako polotovar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>
                <a:solidFill>
                  <a:schemeClr val="tx1"/>
                </a:solidFill>
              </a:rPr>
              <a:t>Těsta se vyrábějí </a:t>
            </a:r>
            <a:r>
              <a:rPr lang="cs-CZ" sz="2800" dirty="0" smtClean="0">
                <a:solidFill>
                  <a:schemeClr val="tx1"/>
                </a:solidFill>
              </a:rPr>
              <a:t>strojově.</a:t>
            </a:r>
            <a:endParaRPr lang="cs-CZ" sz="2800" dirty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>
                <a:solidFill>
                  <a:schemeClr val="tx1"/>
                </a:solidFill>
              </a:rPr>
              <a:t>Prodávají  se balené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916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10. Kontrolní otázky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807361"/>
            <a:ext cx="7416823" cy="4051437"/>
          </a:xfrm>
        </p:spPr>
        <p:txBody>
          <a:bodyPr>
            <a:noAutofit/>
          </a:bodyPr>
          <a:lstStyle/>
          <a:p>
            <a:pPr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Jaká je základní receptura na linecké těsto?</a:t>
            </a:r>
            <a:endParaRPr lang="cs-CZ" sz="2800" dirty="0">
              <a:solidFill>
                <a:schemeClr val="tx1"/>
              </a:solidFill>
            </a:endParaRPr>
          </a:p>
          <a:p>
            <a:pPr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Jaký je vzájemný poměr surovin u  vaflové těsta</a:t>
            </a:r>
            <a:r>
              <a:rPr lang="cs-CZ" sz="2800" dirty="0">
                <a:solidFill>
                  <a:schemeClr val="tx1"/>
                </a:solidFill>
              </a:rPr>
              <a:t>?</a:t>
            </a:r>
          </a:p>
          <a:p>
            <a:pPr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Čím u křehkých těst nahradíme tuk?</a:t>
            </a:r>
            <a:endParaRPr lang="cs-CZ" sz="2800" dirty="0">
              <a:solidFill>
                <a:schemeClr val="tx1"/>
              </a:solidFill>
            </a:endParaRPr>
          </a:p>
          <a:p>
            <a:pPr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Jaké vlastnosti mají slaná a sýrová těsta?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177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11. </a:t>
            </a:r>
            <a:r>
              <a:rPr lang="cs-CZ" dirty="0">
                <a:solidFill>
                  <a:srgbClr val="FF0000"/>
                </a:solidFill>
              </a:rPr>
              <a:t>Seznam použité literatury a </a:t>
            </a:r>
            <a:r>
              <a:rPr lang="cs-CZ" dirty="0" smtClean="0">
                <a:solidFill>
                  <a:srgbClr val="FF0000"/>
                </a:solidFill>
              </a:rPr>
              <a:t>zdrojů: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BLÁHA, L., CONKOVÁ, V., KADLEC, F. </a:t>
            </a:r>
            <a:r>
              <a:rPr lang="cs-CZ" sz="24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Cukrářská výroba I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Informatorium, 2001. ISBN 80-86073-86-6</a:t>
            </a:r>
          </a:p>
          <a:p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PŮLPÁNOVÁ,A. </a:t>
            </a:r>
            <a:r>
              <a:rPr lang="cs-CZ" sz="24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Cukrářská technologie</a:t>
            </a: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Hradec Králové: R plus, 2001. ISBN 80-902492-2-1</a:t>
            </a:r>
            <a:endParaRPr lang="cs-CZ" sz="2400" dirty="0">
              <a:solidFill>
                <a:schemeClr val="tx1"/>
              </a:solidFill>
            </a:endParaRPr>
          </a:p>
          <a:p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ea typeface="Arial Unicode MS" pitchFamily="34" charset="-128"/>
                <a:cs typeface="Tahoma" charset="0"/>
              </a:rPr>
              <a:t>BLÁHA l. a kol. </a:t>
            </a:r>
            <a:r>
              <a:rPr lang="cs-CZ" sz="2400" b="1" i="1" dirty="0">
                <a:solidFill>
                  <a:schemeClr val="tx1"/>
                </a:solidFill>
                <a:latin typeface="Times New Roman" pitchFamily="18" charset="0"/>
                <a:ea typeface="Arial Unicode MS" pitchFamily="34" charset="-128"/>
                <a:cs typeface="Tahoma" charset="0"/>
              </a:rPr>
              <a:t>Suroviny</a:t>
            </a: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ea typeface="Arial Unicode MS" pitchFamily="34" charset="-128"/>
                <a:cs typeface="Tahoma" charset="0"/>
              </a:rPr>
              <a:t>.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ea typeface="Arial Unicode MS" pitchFamily="34" charset="-128"/>
                <a:cs typeface="Tahoma" charset="0"/>
              </a:rPr>
              <a:t>4. vydání. Praha: Informatorium, 2007. ISBN 9788073330002</a:t>
            </a:r>
          </a:p>
          <a:p>
            <a:r>
              <a:rPr lang="cs-CZ" sz="2400">
                <a:solidFill>
                  <a:schemeClr val="tx1"/>
                </a:solidFill>
              </a:rPr>
              <a:t>Obrázky - vlastní</a:t>
            </a:r>
          </a:p>
          <a:p>
            <a:pPr marL="0" indent="0">
              <a:buNone/>
            </a:pP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2102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320</TotalTime>
  <Words>824</Words>
  <Application>Microsoft Office PowerPoint</Application>
  <PresentationFormat>Předvádění na obrazovce (4:3)</PresentationFormat>
  <Paragraphs>95</Paragraphs>
  <Slides>17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11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9" baseType="lpstr">
      <vt:lpstr>Arial Unicode MS</vt:lpstr>
      <vt:lpstr>Arial</vt:lpstr>
      <vt:lpstr>Arial CE</vt:lpstr>
      <vt:lpstr>Calibri</vt:lpstr>
      <vt:lpstr>Courier New</vt:lpstr>
      <vt:lpstr>Georgia</vt:lpstr>
      <vt:lpstr>Tahoma</vt:lpstr>
      <vt:lpstr>Times New Roman</vt:lpstr>
      <vt:lpstr>Trebuchet MS</vt:lpstr>
      <vt:lpstr>Wingdings</vt:lpstr>
      <vt:lpstr>Wingdings 2</vt:lpstr>
      <vt:lpstr>Spring</vt:lpstr>
      <vt:lpstr>Prezentace aplikace PowerPoint</vt:lpstr>
      <vt:lpstr>3. DRUHY PEVNÝCH TUKOVÝCH TĚST</vt:lpstr>
      <vt:lpstr>Osnova</vt:lpstr>
      <vt:lpstr>1. Linecké těsto</vt:lpstr>
      <vt:lpstr>Linecké těsto světlé a tmavé</vt:lpstr>
      <vt:lpstr>2. Vaflové těsto</vt:lpstr>
      <vt:lpstr>Vaflové těsto</vt:lpstr>
      <vt:lpstr>3. Křehké těsta</vt:lpstr>
      <vt:lpstr>4. Slané těsto</vt:lpstr>
      <vt:lpstr>5. Slané a sýrové těsto</vt:lpstr>
      <vt:lpstr>6. Kombinovaná listová těsta</vt:lpstr>
      <vt:lpstr>Polotovary na kombinovaná těsta</vt:lpstr>
      <vt:lpstr>7. Laminovaná těsta</vt:lpstr>
      <vt:lpstr>8. Těsta ze sypkých směsí</vt:lpstr>
      <vt:lpstr>9. Pevná těsta jako polotovar</vt:lpstr>
      <vt:lpstr>10. Kontrolní otázky</vt:lpstr>
      <vt:lpstr>11. Seznam použité literatury a zdrojů: 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3. DRUHY PEVNÝCH TUKOVÝCH TĚST</dc:title>
  <dc:creator>Eva</dc:creator>
  <cp:lastModifiedBy>Zdeněk Laski</cp:lastModifiedBy>
  <cp:revision>48</cp:revision>
  <dcterms:created xsi:type="dcterms:W3CDTF">2013-03-17T14:40:17Z</dcterms:created>
  <dcterms:modified xsi:type="dcterms:W3CDTF">2014-06-04T16:28:09Z</dcterms:modified>
</cp:coreProperties>
</file>