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7"/>
  </p:notesMasterIdLst>
  <p:sldIdLst>
    <p:sldId id="257" r:id="rId2"/>
    <p:sldId id="272" r:id="rId3"/>
    <p:sldId id="258" r:id="rId4"/>
    <p:sldId id="271" r:id="rId5"/>
    <p:sldId id="261" r:id="rId6"/>
    <p:sldId id="262" r:id="rId7"/>
    <p:sldId id="263" r:id="rId8"/>
    <p:sldId id="264" r:id="rId9"/>
    <p:sldId id="269" r:id="rId10"/>
    <p:sldId id="268" r:id="rId11"/>
    <p:sldId id="266" r:id="rId12"/>
    <p:sldId id="267" r:id="rId13"/>
    <p:sldId id="270" r:id="rId14"/>
    <p:sldId id="259" r:id="rId15"/>
    <p:sldId id="26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590" autoAdjust="0"/>
  </p:normalViewPr>
  <p:slideViewPr>
    <p:cSldViewPr>
      <p:cViewPr varScale="1">
        <p:scale>
          <a:sx n="110" d="100"/>
          <a:sy n="110" d="100"/>
        </p:scale>
        <p:origin x="1650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8BEE42-C07D-4E60-B796-EA8A5E829C97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C3A258-0D34-42E9-8F44-CBC6236068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53301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E949220A-BB79-4431-AE2C-45BF05E91DAC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520CC48A-C0D9-442D-A65A-600BB39B55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49220A-BB79-4431-AE2C-45BF05E91DAC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CC48A-C0D9-442D-A65A-600BB39B55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49220A-BB79-4431-AE2C-45BF05E91DAC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CC48A-C0D9-442D-A65A-600BB39B55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49220A-BB79-4431-AE2C-45BF05E91DAC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CC48A-C0D9-442D-A65A-600BB39B55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49220A-BB79-4431-AE2C-45BF05E91DAC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CC48A-C0D9-442D-A65A-600BB39B55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49220A-BB79-4431-AE2C-45BF05E91DAC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CC48A-C0D9-442D-A65A-600BB39B55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49220A-BB79-4431-AE2C-45BF05E91DAC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CC48A-C0D9-442D-A65A-600BB39B55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E949220A-BB79-4431-AE2C-45BF05E91DAC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520CC48A-C0D9-442D-A65A-600BB39B55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E949220A-BB79-4431-AE2C-45BF05E91DAC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520CC48A-C0D9-442D-A65A-600BB39B55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49220A-BB79-4431-AE2C-45BF05E91DAC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CC48A-C0D9-442D-A65A-600BB39B55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49220A-BB79-4431-AE2C-45BF05E91DAC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CC48A-C0D9-442D-A65A-600BB39B55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E949220A-BB79-4431-AE2C-45BF05E91DAC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520CC48A-C0D9-442D-A65A-600BB39B555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872216"/>
              </p:ext>
            </p:extLst>
          </p:nvPr>
        </p:nvGraphicFramePr>
        <p:xfrm>
          <a:off x="395536" y="1856027"/>
          <a:ext cx="8567737" cy="428878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11277"/>
                <a:gridCol w="6656460"/>
              </a:tblGrid>
              <a:tr h="2405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968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68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Mgr. Eva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Drlíková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684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CUT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684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b="0" i="0" u="none" strike="noStrike" kern="1200" baseline="0" smtClean="0">
                          <a:solidFill>
                            <a:schemeClr val="dk1"/>
                          </a:solidFill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CUT.0504.1C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68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68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Zpracování surovin a materiálů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68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Cukrářské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technologie 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68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Pevná</a:t>
                      </a:r>
                      <a:r>
                        <a:rPr lang="cs-CZ" sz="10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těsta a linecké třené těsto</a:t>
                      </a:r>
                      <a:endParaRPr lang="cs-CZ" sz="100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68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68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85033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i="0" kern="12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Prezentace seznamuje žáky s ruční</a:t>
                      </a:r>
                      <a:r>
                        <a:rPr kumimoji="0" lang="cs-CZ" sz="1000" i="0" kern="12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výrobou pevných těst. 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Prezentaci je možné rozdělit do více vyučovacích hodin.</a:t>
                      </a:r>
                      <a:endParaRPr kumimoji="0" lang="cs-CZ" sz="105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CE" pitchFamily="34" charset="-18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277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799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Arial CE" pitchFamily="34" charset="-18"/>
                        </a:rPr>
                        <a:t>Teplota,</a:t>
                      </a:r>
                      <a:r>
                        <a:rPr lang="cs-CZ" sz="1000" baseline="0" dirty="0" smtClean="0">
                          <a:latin typeface="Arial CE" pitchFamily="34" charset="-18"/>
                        </a:rPr>
                        <a:t> zadělávání</a:t>
                      </a:r>
                      <a:r>
                        <a:rPr lang="cs-CZ" sz="1000" dirty="0" smtClean="0">
                          <a:latin typeface="Arial CE" pitchFamily="34" charset="-18"/>
                        </a:rPr>
                        <a:t>,</a:t>
                      </a:r>
                      <a:r>
                        <a:rPr lang="cs-CZ" sz="1000" baseline="0" dirty="0" smtClean="0">
                          <a:latin typeface="Arial CE" pitchFamily="34" charset="-18"/>
                        </a:rPr>
                        <a:t> odležení.</a:t>
                      </a:r>
                      <a:endParaRPr lang="cs-CZ" sz="1000" dirty="0">
                        <a:latin typeface="Arial CE" pitchFamily="34" charset="-18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68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12.</a:t>
                      </a:r>
                      <a:r>
                        <a:rPr lang="cs-CZ" sz="10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12. 2012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2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" y="6092825"/>
            <a:ext cx="913765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" name="TextovéPole 3"/>
          <p:cNvSpPr txBox="1">
            <a:spLocks noChangeArrowheads="1"/>
          </p:cNvSpPr>
          <p:nvPr/>
        </p:nvSpPr>
        <p:spPr bwMode="auto">
          <a:xfrm>
            <a:off x="539552" y="1412875"/>
            <a:ext cx="828092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ctr" eaLnBrk="1" hangingPunct="1"/>
            <a:r>
              <a:rPr lang="cs-CZ" sz="2000" b="1" dirty="0"/>
              <a:t>Cukrářské technologie – </a:t>
            </a:r>
            <a:r>
              <a:rPr lang="cs-CZ" sz="2000" b="1" dirty="0" smtClean="0"/>
              <a:t>pevná </a:t>
            </a:r>
            <a:r>
              <a:rPr lang="cs-CZ" sz="2000" b="1" dirty="0"/>
              <a:t>těsta a linecké těsto třené</a:t>
            </a:r>
            <a:r>
              <a:rPr lang="cs-CZ" sz="2000" b="1" dirty="0" smtClean="0"/>
              <a:t> </a:t>
            </a:r>
            <a:endParaRPr lang="cs-CZ" sz="20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2532" y="205574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1435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4.  Ruční zadělávání pevných těst</a:t>
            </a:r>
          </a:p>
        </p:txBody>
      </p:sp>
    </p:spTree>
    <p:extLst>
      <p:ext uri="{BB962C8B-B14F-4D97-AF65-F5344CB8AC3E}">
        <p14:creationId xmlns:p14="http://schemas.microsoft.com/office/powerpoint/2010/main" val="1297535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Osnova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463040" y="2119257"/>
            <a:ext cx="6637352" cy="3603812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Calibri" pitchFamily="34" charset="0"/>
              <a:buAutoNum type="arabicPeriod"/>
            </a:pPr>
            <a:r>
              <a:rPr lang="cs-CZ" dirty="0" smtClean="0"/>
              <a:t>Základní suroviny na těsta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dirty="0" smtClean="0"/>
              <a:t>Výroba </a:t>
            </a:r>
            <a:r>
              <a:rPr lang="cs-CZ" dirty="0"/>
              <a:t>pevných těst - rozdělení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dirty="0"/>
              <a:t>Ruční výroba – </a:t>
            </a:r>
            <a:r>
              <a:rPr lang="cs-CZ" dirty="0" smtClean="0"/>
              <a:t>teplota surovin, </a:t>
            </a:r>
            <a:r>
              <a:rPr lang="cs-CZ" dirty="0"/>
              <a:t>zadělávání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dirty="0"/>
              <a:t>Technologické schéma </a:t>
            </a:r>
            <a:r>
              <a:rPr lang="cs-CZ" dirty="0" smtClean="0"/>
              <a:t>ruční výroby lineckého těsta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dirty="0" smtClean="0"/>
              <a:t>Odležení </a:t>
            </a:r>
            <a:r>
              <a:rPr lang="cs-CZ" dirty="0"/>
              <a:t>těsta – podmínky, význam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dirty="0" smtClean="0"/>
              <a:t>Úprava pevných těst - ředění</a:t>
            </a:r>
            <a:endParaRPr lang="cs-CZ" dirty="0"/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dirty="0"/>
              <a:t>Kontrolní </a:t>
            </a:r>
            <a:r>
              <a:rPr lang="cs-CZ" dirty="0" smtClean="0"/>
              <a:t>otázky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dirty="0" smtClean="0"/>
              <a:t>Seznam použité literatury a zdrojů</a:t>
            </a:r>
            <a:endParaRPr lang="cs-CZ" dirty="0"/>
          </a:p>
          <a:p>
            <a:pPr marL="514350" indent="-514350">
              <a:buFont typeface="Calibri" pitchFamily="34" charset="0"/>
              <a:buAutoNum type="arabicPeriod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5345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8" y="817583"/>
            <a:ext cx="7776864" cy="102724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1. Základní suroviny </a:t>
            </a:r>
            <a:r>
              <a:rPr lang="cs-CZ" dirty="0">
                <a:solidFill>
                  <a:srgbClr val="FF0000"/>
                </a:solidFill>
              </a:rPr>
              <a:t>na </a:t>
            </a:r>
            <a:r>
              <a:rPr lang="cs-CZ" dirty="0" smtClean="0">
                <a:solidFill>
                  <a:srgbClr val="FF0000"/>
                </a:solidFill>
              </a:rPr>
              <a:t>pevná těsta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Pšeničná mouka hladká</a:t>
            </a:r>
          </a:p>
          <a:p>
            <a:r>
              <a:rPr lang="cs-CZ" dirty="0" smtClean="0"/>
              <a:t>Cukr moučkový</a:t>
            </a:r>
          </a:p>
          <a:p>
            <a:r>
              <a:rPr lang="cs-CZ" dirty="0" smtClean="0"/>
              <a:t>Tuhý tuk – margarín stolní nebo máslo</a:t>
            </a:r>
          </a:p>
          <a:p>
            <a:r>
              <a:rPr lang="cs-CZ" dirty="0" smtClean="0"/>
              <a:t>Vejce nebo žloutky</a:t>
            </a:r>
          </a:p>
          <a:p>
            <a:r>
              <a:rPr lang="cs-CZ" dirty="0" smtClean="0"/>
              <a:t>Chuťové přísady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Eva\Desktop\2013-04-08 já doma\já doma 03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14" b="11375"/>
          <a:stretch/>
        </p:blipFill>
        <p:spPr bwMode="auto">
          <a:xfrm>
            <a:off x="4638890" y="1988840"/>
            <a:ext cx="3456384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4126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2</a:t>
            </a:r>
            <a:r>
              <a:rPr lang="cs-CZ" b="1" dirty="0" smtClean="0">
                <a:solidFill>
                  <a:srgbClr val="FF0000"/>
                </a:solidFill>
              </a:rPr>
              <a:t>. Výroba </a:t>
            </a:r>
            <a:r>
              <a:rPr lang="cs-CZ" b="1" dirty="0">
                <a:solidFill>
                  <a:srgbClr val="FF0000"/>
                </a:solidFill>
              </a:rPr>
              <a:t>pevných </a:t>
            </a:r>
            <a:r>
              <a:rPr lang="cs-CZ" b="1" dirty="0" smtClean="0">
                <a:solidFill>
                  <a:srgbClr val="FF0000"/>
                </a:solidFill>
              </a:rPr>
              <a:t>těst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  <a:defRPr/>
            </a:pPr>
            <a:r>
              <a:rPr lang="cs-CZ" sz="2800" dirty="0"/>
              <a:t>Pevná tuková těsta se zadělávají i zpracovávají dvěma způsoby. </a:t>
            </a:r>
          </a:p>
          <a:p>
            <a:pPr marL="0" indent="0" algn="just">
              <a:buNone/>
              <a:defRPr/>
            </a:pPr>
            <a:endParaRPr lang="cs-CZ" sz="2800" dirty="0"/>
          </a:p>
          <a:p>
            <a:pPr>
              <a:buFont typeface="Wingdings" pitchFamily="2" charset="2"/>
              <a:buChar char="Ø"/>
              <a:defRPr/>
            </a:pPr>
            <a:r>
              <a:rPr lang="cs-CZ" sz="2800" dirty="0"/>
              <a:t>malé množství se zadělává </a:t>
            </a:r>
            <a:r>
              <a:rPr lang="cs-CZ" sz="2800" b="1" dirty="0" smtClean="0"/>
              <a:t>ručně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cs-CZ" sz="2800" dirty="0" smtClean="0"/>
              <a:t>velké </a:t>
            </a:r>
            <a:r>
              <a:rPr lang="cs-CZ" sz="2800" dirty="0"/>
              <a:t>množství </a:t>
            </a:r>
            <a:r>
              <a:rPr lang="cs-CZ" sz="2800" b="1" dirty="0" smtClean="0"/>
              <a:t>strojově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720155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95023" y="2204864"/>
            <a:ext cx="6965245" cy="3096344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3</a:t>
            </a:r>
            <a:r>
              <a:rPr lang="cs-CZ" b="1" dirty="0" smtClean="0">
                <a:solidFill>
                  <a:srgbClr val="FF0000"/>
                </a:solidFill>
              </a:rPr>
              <a:t>. Ruční výroba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7372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Teplota surovin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buNone/>
              <a:defRPr/>
            </a:pPr>
            <a:r>
              <a:rPr lang="cs-CZ" b="1" dirty="0">
                <a:solidFill>
                  <a:srgbClr val="FF0000"/>
                </a:solidFill>
              </a:rPr>
              <a:t>Teplota</a:t>
            </a:r>
            <a:r>
              <a:rPr lang="cs-CZ" dirty="0"/>
              <a:t> surovin a všech předmětů, které s nimi přijdou do styku, má být </a:t>
            </a:r>
            <a:r>
              <a:rPr lang="cs-CZ" b="1" dirty="0">
                <a:solidFill>
                  <a:srgbClr val="FF0000"/>
                </a:solidFill>
              </a:rPr>
              <a:t>15, maximálně 20°C</a:t>
            </a:r>
            <a:r>
              <a:rPr lang="cs-CZ" dirty="0">
                <a:solidFill>
                  <a:srgbClr val="FF0000"/>
                </a:solidFill>
              </a:rPr>
              <a:t>. </a:t>
            </a:r>
          </a:p>
          <a:p>
            <a:pPr marL="0" indent="0" algn="just">
              <a:buNone/>
              <a:defRPr/>
            </a:pPr>
            <a:endParaRPr lang="cs-CZ" dirty="0"/>
          </a:p>
          <a:p>
            <a:pPr marL="0" indent="0" algn="just">
              <a:buNone/>
              <a:defRPr/>
            </a:pPr>
            <a:r>
              <a:rPr lang="cs-CZ" dirty="0"/>
              <a:t>Styk těsta s lidskou rukou má být co nejmenší a nejkratší, aby nedocházelo k tání tuku, které bývá příčinou tzv. spaření těsta. Rozpuštěný tuk je pohlcován moukou a ztrácí tak elastičnost, tím se omezuje i elastičnost těsta. Spařené těsto je pak krátké, při vyvalování se trhá, láme a lepí na vál.</a:t>
            </a:r>
            <a:endParaRPr lang="cs-CZ" b="1" dirty="0"/>
          </a:p>
          <a:p>
            <a:pPr>
              <a:defRPr/>
            </a:pPr>
            <a:endParaRPr lang="cs-CZ" dirty="0"/>
          </a:p>
          <a:p>
            <a:pPr>
              <a:defRPr/>
            </a:pPr>
            <a:endParaRPr lang="cs-CZ" dirty="0"/>
          </a:p>
          <a:p>
            <a:pPr marL="0" indent="0">
              <a:buFont typeface="Wingdings 2" pitchFamily="18" charset="2"/>
              <a:buNone/>
              <a:defRPr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123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Ruční výroba - zadělávání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  <a:defRPr/>
            </a:pPr>
            <a:r>
              <a:rPr lang="cs-CZ" dirty="0"/>
              <a:t>Na čistou desku pracovního stolu se proseje předepsané množství mouky.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Eva\Desktop\2013-04-08 já doma\já doma 032.JPG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2320" y="2119313"/>
            <a:ext cx="2703909" cy="3605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1742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Ruční výroba - zadělávání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dirty="0"/>
              <a:t>Mouka se rozhrne tak, aby se vytvořil důlek, do kterého se přidá prosátý moučkový cukr, a rozhrnutím se znovu upraví do prohlubně. Do středu prosátého cukru se přidají vejce nebo žloutky, popř. chuťové přísady. Vejce s cukrem se vymíchají v kašovitou hmotu, do které se vloží hladce prohnětený tuk. Do tuku a kašovité hmoty se postupně přibírá mouka a hnětením se zpracuje ve stejnorodé těsto. Zpracování mouky musí být rychlé</a:t>
            </a:r>
            <a:r>
              <a:rPr lang="cs-CZ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406684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4</a:t>
            </a:r>
            <a:r>
              <a:rPr lang="cs-CZ" b="1" dirty="0" smtClean="0">
                <a:solidFill>
                  <a:srgbClr val="FF0000"/>
                </a:solidFill>
              </a:rPr>
              <a:t>. Technologické </a:t>
            </a:r>
            <a:r>
              <a:rPr lang="cs-CZ" b="1" dirty="0">
                <a:solidFill>
                  <a:srgbClr val="FF0000"/>
                </a:solidFill>
              </a:rPr>
              <a:t>schéma</a:t>
            </a:r>
            <a:br>
              <a:rPr lang="cs-CZ" b="1" dirty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ruční výroby </a:t>
            </a:r>
            <a:r>
              <a:rPr lang="cs-CZ" b="1" dirty="0">
                <a:solidFill>
                  <a:srgbClr val="FF0000"/>
                </a:solidFill>
              </a:rPr>
              <a:t>lineckého těsta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988840"/>
            <a:ext cx="6912768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64215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3"/>
            <a:ext cx="6965245" cy="1099250"/>
          </a:xfrm>
        </p:spPr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5</a:t>
            </a:r>
            <a:r>
              <a:rPr lang="cs-CZ" b="1" dirty="0" smtClean="0">
                <a:solidFill>
                  <a:srgbClr val="FF0000"/>
                </a:solidFill>
              </a:rPr>
              <a:t>. Odležení </a:t>
            </a:r>
            <a:r>
              <a:rPr lang="cs-CZ" b="1" dirty="0">
                <a:solidFill>
                  <a:srgbClr val="FF0000"/>
                </a:solidFill>
              </a:rPr>
              <a:t>těsta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1403648" y="1988840"/>
            <a:ext cx="6624735" cy="1008112"/>
          </a:xfrm>
        </p:spPr>
        <p:txBody>
          <a:bodyPr>
            <a:normAutofit/>
          </a:bodyPr>
          <a:lstStyle/>
          <a:p>
            <a:r>
              <a:rPr lang="cs-CZ" sz="2400" b="0" dirty="0">
                <a:solidFill>
                  <a:schemeClr val="tx1"/>
                </a:solidFill>
              </a:rPr>
              <a:t>Čerstvě zadělané těsto  necháme odležet při teplotě 10 až 15 °C několik hodin</a:t>
            </a:r>
            <a:r>
              <a:rPr lang="cs-CZ" sz="2400" b="0" dirty="0" smtClean="0">
                <a:solidFill>
                  <a:schemeClr val="tx1"/>
                </a:solidFill>
              </a:rPr>
              <a:t>.</a:t>
            </a:r>
            <a:endParaRPr lang="cs-CZ" sz="2400" b="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98448" y="3212976"/>
            <a:ext cx="4353672" cy="25111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/>
              <a:t>chladném prostředí je možné těsto uchovávat 4 dny. </a:t>
            </a:r>
          </a:p>
          <a:p>
            <a:endParaRPr lang="cs-CZ" dirty="0"/>
          </a:p>
        </p:txBody>
      </p:sp>
      <p:pic>
        <p:nvPicPr>
          <p:cNvPr id="3074" name="Picture 2" descr="C:\Users\Eva\Desktop\2013-04-08 já doma\já doma 072.JPG"/>
          <p:cNvPicPr>
            <a:picLocks noGrp="1" noChangeAspect="1" noChangeArrowheads="1"/>
          </p:cNvPicPr>
          <p:nvPr>
            <p:ph sz="quarter" idx="14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180" b="38719"/>
          <a:stretch/>
        </p:blipFill>
        <p:spPr bwMode="auto">
          <a:xfrm>
            <a:off x="4283968" y="3717032"/>
            <a:ext cx="3588445" cy="194421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3275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5" y="817582"/>
            <a:ext cx="7488832" cy="1202485"/>
          </a:xfrm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Význam odležení pevných těst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91679" y="2119257"/>
            <a:ext cx="5832649" cy="3603812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800" dirty="0" smtClean="0"/>
              <a:t>Správné </a:t>
            </a:r>
            <a:r>
              <a:rPr lang="cs-CZ" sz="2800" dirty="0"/>
              <a:t>odležení </a:t>
            </a:r>
            <a:r>
              <a:rPr lang="cs-CZ" sz="2800" dirty="0" smtClean="0"/>
              <a:t>těsta přispívá             k </a:t>
            </a:r>
            <a:r>
              <a:rPr lang="cs-CZ" sz="2800" dirty="0"/>
              <a:t>dokonalému spojení surovin. Těsto se během odležení zchladí na teplotu 10 až 18°C, což je nejvhodnější teplota pro vyvalování a tvarování těsta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22645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6</a:t>
            </a:r>
            <a:r>
              <a:rPr lang="cs-CZ" b="1" dirty="0" smtClean="0">
                <a:solidFill>
                  <a:srgbClr val="FF0000"/>
                </a:solidFill>
              </a:rPr>
              <a:t>. Úprava pevných těst - ředění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420888"/>
            <a:ext cx="6912768" cy="32403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/>
              <a:t>Zadělané těsto </a:t>
            </a:r>
            <a:r>
              <a:rPr lang="cs-CZ" sz="2800" b="1" dirty="0" smtClean="0"/>
              <a:t>se již nesmí dodatečně ředit.</a:t>
            </a:r>
          </a:p>
          <a:p>
            <a:pPr marL="0" indent="0" algn="just">
              <a:buNone/>
            </a:pPr>
            <a:r>
              <a:rPr lang="cs-CZ" sz="2800" dirty="0" smtClean="0"/>
              <a:t>Zředíme-li </a:t>
            </a:r>
            <a:r>
              <a:rPr lang="cs-CZ" sz="2800" dirty="0"/>
              <a:t>těsto po zadělání mlékem nebo vodou, stane se lepivým a mazlavým, protože přidaná voda se již nemůže spojit s ostatními surovinami, zůstává v těstě volná, rozpouští cukr a tvoří s ním cukerný roztok</a:t>
            </a:r>
            <a:r>
              <a:rPr lang="cs-CZ" sz="2800" dirty="0" smtClean="0"/>
              <a:t>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866428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7. Kontrolní </a:t>
            </a:r>
            <a:r>
              <a:rPr lang="cs-CZ" sz="4000" dirty="0">
                <a:solidFill>
                  <a:srgbClr val="FF0000"/>
                </a:solidFill>
              </a:rPr>
              <a:t>otázky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463040" y="2119257"/>
            <a:ext cx="6349320" cy="3603812"/>
          </a:xfrm>
        </p:spPr>
        <p:txBody>
          <a:bodyPr/>
          <a:lstStyle/>
          <a:p>
            <a:pPr marL="514350" indent="-514350">
              <a:buFont typeface="Calibri" pitchFamily="34" charset="0"/>
              <a:buAutoNum type="arabicPeriod"/>
            </a:pPr>
            <a:r>
              <a:rPr lang="cs-CZ" dirty="0" smtClean="0"/>
              <a:t>Jaké znáš způsoby výroby pevných těst?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dirty="0" smtClean="0"/>
              <a:t>Jak zaděláme jinecké těsto základní ručně?</a:t>
            </a:r>
            <a:endParaRPr lang="cs-CZ" dirty="0"/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dirty="0" smtClean="0"/>
              <a:t>Jaký je význam odležení pevných těst?</a:t>
            </a:r>
            <a:endParaRPr lang="cs-CZ" dirty="0"/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dirty="0" smtClean="0"/>
              <a:t>Proč </a:t>
            </a:r>
            <a:r>
              <a:rPr lang="cs-CZ" dirty="0"/>
              <a:t>není vhodné zadělané pevné těsto dodatečně ředit </a:t>
            </a:r>
            <a:r>
              <a:rPr lang="cs-CZ" dirty="0" smtClean="0"/>
              <a:t>?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dirty="0"/>
              <a:t>Nakresli </a:t>
            </a:r>
            <a:r>
              <a:rPr lang="cs-CZ" dirty="0" smtClean="0"/>
              <a:t>technologické  </a:t>
            </a:r>
            <a:r>
              <a:rPr lang="cs-CZ" dirty="0"/>
              <a:t>schéma pro </a:t>
            </a:r>
            <a:r>
              <a:rPr lang="cs-CZ" dirty="0" smtClean="0"/>
              <a:t>ruční </a:t>
            </a:r>
            <a:r>
              <a:rPr lang="cs-CZ" dirty="0"/>
              <a:t>výrobu </a:t>
            </a:r>
            <a:r>
              <a:rPr lang="cs-CZ" dirty="0" smtClean="0"/>
              <a:t>lineckého </a:t>
            </a:r>
            <a:r>
              <a:rPr lang="cs-CZ"/>
              <a:t>těsta</a:t>
            </a:r>
            <a:r>
              <a:rPr lang="cs-CZ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0544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95023" y="980727"/>
            <a:ext cx="7221393" cy="792089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rgbClr val="FF0000"/>
                </a:solidFill>
              </a:rPr>
              <a:t>8</a:t>
            </a:r>
            <a:r>
              <a:rPr lang="cs-CZ" sz="3200" dirty="0">
                <a:solidFill>
                  <a:srgbClr val="FF0000"/>
                </a:solidFill>
              </a:rPr>
              <a:t>. Seznam použité literatury a </a:t>
            </a:r>
            <a:r>
              <a:rPr lang="cs-CZ" sz="3200" dirty="0" smtClean="0">
                <a:solidFill>
                  <a:srgbClr val="FF0000"/>
                </a:solidFill>
              </a:rPr>
              <a:t>zdrojů: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BLÁHA, L., CONKOVÁ, V., KADLEC, F. </a:t>
            </a: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Cukrářská výroba I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Praha: Informatorium, 2001. ISBN 80-86073-86-6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PŮLPÁNOVÁ,A. </a:t>
            </a: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Cukrářská technologie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Hradec Králové: R plus, 2001. ISBN 80-902492-2-1</a:t>
            </a:r>
            <a:endParaRPr lang="cs-CZ" dirty="0"/>
          </a:p>
          <a:p>
            <a:r>
              <a:rPr lang="cs-CZ" dirty="0">
                <a:latin typeface="Times New Roman" pitchFamily="18" charset="0"/>
                <a:ea typeface="Arial Unicode MS" pitchFamily="34" charset="-128"/>
                <a:cs typeface="Tahoma" charset="0"/>
              </a:rPr>
              <a:t>BLÁHA l. a kol. </a:t>
            </a:r>
            <a:r>
              <a:rPr lang="cs-CZ" b="1" i="1" dirty="0">
                <a:latin typeface="Times New Roman" pitchFamily="18" charset="0"/>
                <a:ea typeface="Arial Unicode MS" pitchFamily="34" charset="-128"/>
                <a:cs typeface="Tahoma" charset="0"/>
              </a:rPr>
              <a:t>Suroviny</a:t>
            </a:r>
            <a:r>
              <a:rPr lang="cs-CZ" b="1" dirty="0">
                <a:latin typeface="Times New Roman" pitchFamily="18" charset="0"/>
                <a:ea typeface="Arial Unicode MS" pitchFamily="34" charset="-128"/>
                <a:cs typeface="Tahoma" charset="0"/>
              </a:rPr>
              <a:t>. </a:t>
            </a:r>
            <a:r>
              <a:rPr lang="cs-CZ" dirty="0">
                <a:latin typeface="Times New Roman" pitchFamily="18" charset="0"/>
                <a:ea typeface="Arial Unicode MS" pitchFamily="34" charset="-128"/>
                <a:cs typeface="Tahoma" charset="0"/>
              </a:rPr>
              <a:t>4. vydání. Praha: Informatorium, 2007. ISBN 9788073330002</a:t>
            </a:r>
          </a:p>
          <a:p>
            <a:r>
              <a:rPr lang="cs-CZ" dirty="0"/>
              <a:t>Obrázky - vlastní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11638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267</TotalTime>
  <Words>621</Words>
  <Application>Microsoft Office PowerPoint</Application>
  <PresentationFormat>Předvádění na obrazovce (4:3)</PresentationFormat>
  <Paragraphs>83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12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8" baseType="lpstr">
      <vt:lpstr>Arial Unicode MS</vt:lpstr>
      <vt:lpstr>Arial</vt:lpstr>
      <vt:lpstr>Arial CE</vt:lpstr>
      <vt:lpstr>Brush Script MT</vt:lpstr>
      <vt:lpstr>Calibri</vt:lpstr>
      <vt:lpstr>Constantia</vt:lpstr>
      <vt:lpstr>Franklin Gothic Book</vt:lpstr>
      <vt:lpstr>Rage Italic</vt:lpstr>
      <vt:lpstr>Tahoma</vt:lpstr>
      <vt:lpstr>Times New Roman</vt:lpstr>
      <vt:lpstr>Wingdings</vt:lpstr>
      <vt:lpstr>Wingdings 2</vt:lpstr>
      <vt:lpstr>Špendlík</vt:lpstr>
      <vt:lpstr>Prezentace aplikace PowerPoint</vt:lpstr>
      <vt:lpstr>4.  Ruční zadělávání pevných těst</vt:lpstr>
      <vt:lpstr>Osnova</vt:lpstr>
      <vt:lpstr>1. Základní suroviny na pevná těsta</vt:lpstr>
      <vt:lpstr>2. Výroba pevných těst</vt:lpstr>
      <vt:lpstr>3. Ruční výroba</vt:lpstr>
      <vt:lpstr>Teplota surovin</vt:lpstr>
      <vt:lpstr>Ruční výroba - zadělávání</vt:lpstr>
      <vt:lpstr>Ruční výroba - zadělávání</vt:lpstr>
      <vt:lpstr>4. Technologické schéma ruční výroby lineckého těsta </vt:lpstr>
      <vt:lpstr>5. Odležení těsta</vt:lpstr>
      <vt:lpstr>Význam odležení pevných těst</vt:lpstr>
      <vt:lpstr>6. Úprava pevných těst - ředění</vt:lpstr>
      <vt:lpstr>7. Kontrolní otázky</vt:lpstr>
      <vt:lpstr>8. Seznam použité literatury a zdrojů:</vt:lpstr>
    </vt:vector>
  </TitlesOfParts>
  <Company>HP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4.  Zadělávání a zpracování pevných tukových těst</dc:title>
  <dc:creator>Eva</dc:creator>
  <cp:lastModifiedBy>Zdeněk Laski</cp:lastModifiedBy>
  <cp:revision>42</cp:revision>
  <dcterms:created xsi:type="dcterms:W3CDTF">2013-03-17T14:46:33Z</dcterms:created>
  <dcterms:modified xsi:type="dcterms:W3CDTF">2014-06-04T16:29:30Z</dcterms:modified>
</cp:coreProperties>
</file>