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sldIdLst>
    <p:sldId id="257" r:id="rId2"/>
    <p:sldId id="279" r:id="rId3"/>
    <p:sldId id="258" r:id="rId4"/>
    <p:sldId id="263" r:id="rId5"/>
    <p:sldId id="259" r:id="rId6"/>
    <p:sldId id="260" r:id="rId7"/>
    <p:sldId id="265" r:id="rId8"/>
    <p:sldId id="267" r:id="rId9"/>
    <p:sldId id="272" r:id="rId10"/>
    <p:sldId id="273" r:id="rId11"/>
    <p:sldId id="268" r:id="rId12"/>
    <p:sldId id="276" r:id="rId13"/>
    <p:sldId id="271" r:id="rId14"/>
    <p:sldId id="278" r:id="rId15"/>
    <p:sldId id="261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15" autoAdjust="0"/>
    <p:restoredTop sz="78883" autoAdjust="0"/>
  </p:normalViewPr>
  <p:slideViewPr>
    <p:cSldViewPr>
      <p:cViewPr varScale="1">
        <p:scale>
          <a:sx n="116" d="100"/>
          <a:sy n="116" d="100"/>
        </p:scale>
        <p:origin x="147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2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8BEE42-C07D-4E60-B796-EA8A5E829C97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C3A258-0D34-42E9-8F44-CBC6236068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33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3A258-0D34-42E9-8F44-CBC62360684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79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949220A-BB79-4431-AE2C-45BF05E91DAC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20CC48A-C0D9-442D-A65A-600BB39B5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9390955"/>
              </p:ext>
            </p:extLst>
          </p:nvPr>
        </p:nvGraphicFramePr>
        <p:xfrm>
          <a:off x="395536" y="1856027"/>
          <a:ext cx="8567737" cy="42887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405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CUT.0505.1C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503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strojovou výrobou pevných tukových těst.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více vyučovacích hodin.</a:t>
                      </a:r>
                      <a:endParaRPr kumimoji="0" lang="cs-CZ" sz="105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77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799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Teplota,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výrobní fáze</a:t>
                      </a:r>
                      <a:r>
                        <a:rPr lang="cs-CZ" sz="1000" smtClean="0">
                          <a:latin typeface="Arial CE" pitchFamily="34" charset="-18"/>
                        </a:rPr>
                        <a:t>,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 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odležení.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68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507380" y="1412875"/>
            <a:ext cx="828092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</a:t>
            </a:r>
            <a:r>
              <a:rPr lang="cs-CZ" sz="2000" b="1"/>
              <a:t>– pevná těsta a linecké těsto třené 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360" y="23966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43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933056"/>
            <a:ext cx="7406640" cy="1512168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 Strojové zadělávání pevných těst</a:t>
            </a:r>
          </a:p>
        </p:txBody>
      </p:sp>
    </p:spTree>
    <p:extLst>
      <p:ext uri="{BB962C8B-B14F-4D97-AF65-F5344CB8AC3E}">
        <p14:creationId xmlns:p14="http://schemas.microsoft.com/office/powerpoint/2010/main" val="1727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002060"/>
                </a:solidFill>
              </a:rPr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/>
              <a:t>S</a:t>
            </a:r>
            <a:r>
              <a:rPr lang="cs-CZ" dirty="0" smtClean="0"/>
              <a:t>uroviny </a:t>
            </a:r>
            <a:r>
              <a:rPr lang="cs-CZ" dirty="0"/>
              <a:t>na </a:t>
            </a:r>
            <a:r>
              <a:rPr lang="cs-CZ" dirty="0" smtClean="0"/>
              <a:t>pevná těsta</a:t>
            </a:r>
          </a:p>
          <a:p>
            <a:pPr marL="0" indent="0">
              <a:buNone/>
            </a:pPr>
            <a:r>
              <a:rPr lang="cs-CZ" dirty="0" smtClean="0"/>
              <a:t>2. Strojová </a:t>
            </a:r>
            <a:r>
              <a:rPr lang="cs-CZ" dirty="0"/>
              <a:t>výroba </a:t>
            </a:r>
            <a:r>
              <a:rPr lang="cs-CZ" dirty="0" smtClean="0"/>
              <a:t>pevných těst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Technologická schémata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/>
              <a:t>- strojová výroba lineckého těsta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        </a:t>
            </a:r>
            <a:r>
              <a:rPr lang="cs-CZ" dirty="0"/>
              <a:t>- strojová výroba vaflového </a:t>
            </a:r>
            <a:r>
              <a:rPr lang="cs-CZ" dirty="0" smtClean="0"/>
              <a:t>těsta</a:t>
            </a:r>
          </a:p>
          <a:p>
            <a:pPr marL="0" indent="0">
              <a:buNone/>
            </a:pPr>
            <a:r>
              <a:rPr lang="cs-CZ" dirty="0" smtClean="0"/>
              <a:t>4. Kontrolní otázky</a:t>
            </a:r>
          </a:p>
          <a:p>
            <a:pPr marL="0" indent="0">
              <a:buNone/>
            </a:pPr>
            <a:r>
              <a:rPr lang="cs-CZ" dirty="0" smtClean="0"/>
              <a:t>5. Seznam použité literatury a zdrojů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34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320"/>
            <a:ext cx="8352928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1. S</a:t>
            </a:r>
            <a:r>
              <a:rPr lang="cs-CZ" b="1" dirty="0" smtClean="0">
                <a:solidFill>
                  <a:srgbClr val="002060"/>
                </a:solidFill>
              </a:rPr>
              <a:t>uroviny </a:t>
            </a:r>
            <a:r>
              <a:rPr lang="cs-CZ" b="1" dirty="0">
                <a:solidFill>
                  <a:srgbClr val="002060"/>
                </a:solidFill>
              </a:rPr>
              <a:t>na </a:t>
            </a:r>
            <a:r>
              <a:rPr lang="cs-CZ" b="1" dirty="0" smtClean="0">
                <a:solidFill>
                  <a:srgbClr val="002060"/>
                </a:solidFill>
              </a:rPr>
              <a:t>pevná těsta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435608" y="1844824"/>
            <a:ext cx="3657600" cy="4342616"/>
          </a:xfrm>
        </p:spPr>
        <p:txBody>
          <a:bodyPr/>
          <a:lstStyle/>
          <a:p>
            <a:r>
              <a:rPr lang="cs-CZ" dirty="0"/>
              <a:t>Pšeničná mouka hladká</a:t>
            </a:r>
          </a:p>
          <a:p>
            <a:r>
              <a:rPr lang="cs-CZ" dirty="0"/>
              <a:t>Cukr moučkový</a:t>
            </a:r>
          </a:p>
          <a:p>
            <a:r>
              <a:rPr lang="cs-CZ" dirty="0"/>
              <a:t>Tuhý tuk – margarín stolní nebo máslo</a:t>
            </a:r>
          </a:p>
          <a:p>
            <a:r>
              <a:rPr lang="cs-CZ" dirty="0"/>
              <a:t>Vejce nebo žloutky</a:t>
            </a:r>
          </a:p>
          <a:p>
            <a:r>
              <a:rPr lang="cs-CZ" dirty="0"/>
              <a:t>Chuťové </a:t>
            </a:r>
            <a:r>
              <a:rPr lang="cs-CZ" dirty="0" smtClean="0"/>
              <a:t>přísady</a:t>
            </a:r>
            <a:endParaRPr lang="cs-CZ" dirty="0"/>
          </a:p>
        </p:txBody>
      </p:sp>
      <p:pic>
        <p:nvPicPr>
          <p:cNvPr id="6" name="Picture 2" descr="C:\Users\Eva\Desktop\2013-04-08 já doma\já doma 031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4" b="11375"/>
          <a:stretch/>
        </p:blipFill>
        <p:spPr bwMode="auto">
          <a:xfrm>
            <a:off x="5378681" y="1910344"/>
            <a:ext cx="3453938" cy="38913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82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44824"/>
            <a:ext cx="4834880" cy="1080120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2. Strojová výroba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pevných těst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Eva\Desktop\2013-04-08 já doma\já doma 182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83" r="10033"/>
          <a:stretch/>
        </p:blipFill>
        <p:spPr bwMode="auto">
          <a:xfrm>
            <a:off x="5508104" y="980728"/>
            <a:ext cx="3096344" cy="51454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35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Teplota surovin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Font typeface="Wingdings 2" pitchFamily="18" charset="2"/>
              <a:buNone/>
            </a:pPr>
            <a:r>
              <a:rPr lang="cs-CZ" b="1" dirty="0">
                <a:solidFill>
                  <a:srgbClr val="C00000"/>
                </a:solidFill>
              </a:rPr>
              <a:t>Teplota</a:t>
            </a:r>
            <a:r>
              <a:rPr lang="cs-CZ" dirty="0"/>
              <a:t> jednotlivých surovin při zadělávání </a:t>
            </a:r>
            <a:r>
              <a:rPr lang="cs-CZ" b="1" dirty="0">
                <a:solidFill>
                  <a:srgbClr val="C00000"/>
                </a:solidFill>
              </a:rPr>
              <a:t>maximálně 25°C</a:t>
            </a:r>
            <a:r>
              <a:rPr lang="cs-CZ" dirty="0"/>
              <a:t>, stejně jako teplota těsta během zadělávání. </a:t>
            </a:r>
            <a:endParaRPr lang="cs-CZ" dirty="0" smtClean="0"/>
          </a:p>
          <a:p>
            <a:pPr marL="0" indent="0" algn="just">
              <a:buFont typeface="Wingdings 2" pitchFamily="18" charset="2"/>
              <a:buNone/>
            </a:pPr>
            <a:endParaRPr lang="cs-CZ" dirty="0"/>
          </a:p>
          <a:p>
            <a:pPr marL="0" indent="0" algn="just">
              <a:buFont typeface="Wingdings 2" pitchFamily="18" charset="2"/>
              <a:buNone/>
            </a:pPr>
            <a:r>
              <a:rPr lang="cs-CZ" dirty="0" smtClean="0"/>
              <a:t>Při </a:t>
            </a:r>
            <a:r>
              <a:rPr lang="cs-CZ" dirty="0"/>
              <a:t>nedodržování teploty nebo při příliš dlouhém hnětení ve stroji může opět nastat spaření těsta. Jakmile těsto dosáhne potřebné vláčnosti, hnětení se ukončí. Čerstvě zadělané těsto má teplotu asi 25°C. </a:t>
            </a:r>
          </a:p>
          <a:p>
            <a:pPr marL="0" indent="0" algn="just">
              <a:buFont typeface="Wingdings 2" pitchFamily="18" charset="2"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20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Výrobní fáze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  <a:defRPr/>
            </a:pPr>
            <a:r>
              <a:rPr lang="cs-CZ" dirty="0"/>
              <a:t>Při strojovém zadělávání těsta probíhá mísení ve dvou fázích.</a:t>
            </a:r>
            <a:endParaRPr lang="cs-CZ" b="1" dirty="0"/>
          </a:p>
          <a:p>
            <a:pPr marL="0" indent="0" algn="just">
              <a:buNone/>
              <a:defRPr/>
            </a:pPr>
            <a:endParaRPr lang="cs-CZ" b="1" dirty="0"/>
          </a:p>
          <a:p>
            <a:pPr marL="0" indent="0" algn="just">
              <a:buNone/>
              <a:defRPr/>
            </a:pPr>
            <a:r>
              <a:rPr lang="cs-CZ" b="1" dirty="0"/>
              <a:t>První fáze</a:t>
            </a:r>
          </a:p>
          <a:p>
            <a:pPr algn="just">
              <a:buFontTx/>
              <a:buChar char="-"/>
              <a:defRPr/>
            </a:pPr>
            <a:r>
              <a:rPr lang="cs-CZ" dirty="0"/>
              <a:t>hnětení tuku s cukrem a </a:t>
            </a:r>
            <a:r>
              <a:rPr lang="cs-CZ" dirty="0" smtClean="0"/>
              <a:t>vejci.</a:t>
            </a:r>
            <a:endParaRPr lang="cs-CZ" b="1" dirty="0"/>
          </a:p>
          <a:p>
            <a:pPr marL="0" indent="0" algn="just">
              <a:buNone/>
              <a:defRPr/>
            </a:pPr>
            <a:r>
              <a:rPr lang="cs-CZ" b="1" dirty="0"/>
              <a:t>Druhá fáze </a:t>
            </a:r>
          </a:p>
          <a:p>
            <a:pPr algn="just">
              <a:buFontTx/>
              <a:buChar char="-"/>
              <a:defRPr/>
            </a:pPr>
            <a:r>
              <a:rPr lang="cs-CZ" dirty="0"/>
              <a:t>mísení po přidání mouky a ostatních surovin až </a:t>
            </a:r>
            <a:r>
              <a:rPr lang="cs-CZ" dirty="0" smtClean="0"/>
              <a:t>do vzniku těsta.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51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1. </a:t>
            </a:r>
            <a:r>
              <a:rPr lang="cs-CZ" b="1" dirty="0"/>
              <a:t>f</a:t>
            </a:r>
            <a:r>
              <a:rPr lang="cs-CZ" b="1" dirty="0" smtClean="0"/>
              <a:t>áze výroby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just">
              <a:buFont typeface="Wingdings 2" pitchFamily="18" charset="2"/>
              <a:buNone/>
              <a:defRPr/>
            </a:pPr>
            <a:r>
              <a:rPr lang="cs-CZ" dirty="0"/>
              <a:t>Do šlehacího stroje se jako pracovní nástroj zapojí hnětací hák. </a:t>
            </a:r>
            <a:endParaRPr lang="cs-CZ" dirty="0" smtClean="0"/>
          </a:p>
          <a:p>
            <a:pPr marL="0" indent="0" algn="just">
              <a:buFont typeface="Wingdings 2" pitchFamily="18" charset="2"/>
              <a:buNone/>
              <a:defRPr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Eva\Desktop\2013-04-08 já doma\já doma 18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622" y="1524000"/>
            <a:ext cx="3498056" cy="4664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44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5886896" y="1066799"/>
            <a:ext cx="2573536" cy="4594449"/>
          </a:xfrm>
        </p:spPr>
        <p:txBody>
          <a:bodyPr/>
          <a:lstStyle/>
          <a:p>
            <a:pPr algn="just"/>
            <a:r>
              <a:rPr lang="cs-CZ" sz="2400" dirty="0"/>
              <a:t>Do čistého kotle se dá změklý tuk a propracuje se. Když se vytvoří tvárlivá hmota, přidá se prosátý moučkový cukr, tekutá vejce a žloutky.</a:t>
            </a:r>
            <a:endParaRPr lang="cs-CZ" dirty="0"/>
          </a:p>
        </p:txBody>
      </p:sp>
      <p:pic>
        <p:nvPicPr>
          <p:cNvPr id="5" name="Zástupný symbol pro obsah 2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9" r="2829"/>
          <a:stretch>
            <a:fillRect/>
          </a:stretch>
        </p:blipFill>
        <p:spPr>
          <a:xfrm>
            <a:off x="323528" y="548680"/>
            <a:ext cx="5472608" cy="5328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0636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2. </a:t>
            </a:r>
            <a:r>
              <a:rPr lang="cs-CZ" sz="4000" b="1" dirty="0"/>
              <a:t>f</a:t>
            </a:r>
            <a:r>
              <a:rPr lang="cs-CZ" sz="4000" b="1" dirty="0" smtClean="0"/>
              <a:t>áze výroby</a:t>
            </a:r>
            <a:endParaRPr lang="cs-CZ" sz="4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1556792"/>
            <a:ext cx="4023360" cy="4464496"/>
          </a:xfrm>
          <a:ln>
            <a:noFill/>
          </a:ln>
        </p:spPr>
        <p:txBody>
          <a:bodyPr>
            <a:noAutofit/>
          </a:bodyPr>
          <a:lstStyle/>
          <a:p>
            <a:pPr marL="118872" indent="0" algn="just">
              <a:buNone/>
            </a:pPr>
            <a:r>
              <a:rPr lang="cs-CZ" sz="2800" dirty="0"/>
              <a:t>Po spojení vaječného </a:t>
            </a:r>
            <a:r>
              <a:rPr lang="cs-CZ" sz="2800" dirty="0" smtClean="0"/>
              <a:t>obsahu s </a:t>
            </a:r>
            <a:r>
              <a:rPr lang="cs-CZ" sz="2800" dirty="0"/>
              <a:t>cukrem a tukem se přidá upravená mouka a chuťové přísady. </a:t>
            </a:r>
            <a:endParaRPr lang="cs-CZ" sz="2800" dirty="0" smtClean="0"/>
          </a:p>
          <a:p>
            <a:pPr marL="118872" indent="0" algn="just">
              <a:buNone/>
            </a:pPr>
            <a:endParaRPr lang="cs-CZ" sz="2800" dirty="0" smtClean="0"/>
          </a:p>
          <a:p>
            <a:pPr marL="118872" indent="0" algn="ctr">
              <a:buNone/>
            </a:pPr>
            <a:r>
              <a:rPr lang="cs-CZ" sz="2800" dirty="0" smtClean="0"/>
              <a:t>Krátkým promísením vznikne </a:t>
            </a:r>
            <a:r>
              <a:rPr lang="cs-CZ" sz="2800" dirty="0"/>
              <a:t>stejnorodé těsto, které se nechá  odležet. 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682752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905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24936" cy="1296144"/>
          </a:xfrm>
        </p:spPr>
        <p:txBody>
          <a:bodyPr>
            <a:normAutofit/>
          </a:bodyPr>
          <a:lstStyle/>
          <a:p>
            <a:pPr algn="ctr"/>
            <a:r>
              <a:rPr lang="cs-CZ" sz="4000" dirty="0">
                <a:solidFill>
                  <a:srgbClr val="002060"/>
                </a:solidFill>
              </a:rPr>
              <a:t>Význam </a:t>
            </a:r>
            <a:r>
              <a:rPr lang="cs-CZ" sz="4000" dirty="0" smtClean="0">
                <a:solidFill>
                  <a:srgbClr val="002060"/>
                </a:solidFill>
              </a:rPr>
              <a:t>odležení</a:t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 </a:t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pevných </a:t>
            </a:r>
            <a:r>
              <a:rPr lang="cs-CZ" sz="4000" dirty="0">
                <a:solidFill>
                  <a:srgbClr val="002060"/>
                </a:solidFill>
              </a:rPr>
              <a:t>těst</a:t>
            </a: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>
          <a:xfrm>
            <a:off x="251520" y="1628800"/>
            <a:ext cx="8496944" cy="476664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sz="2800" b="1" dirty="0"/>
              <a:t>Před dalším zpracováním se těsto nechá v chladu odležet.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204864"/>
            <a:ext cx="4464496" cy="424847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Font typeface="Wingdings 2" pitchFamily="18" charset="2"/>
              <a:buNone/>
            </a:pPr>
            <a:r>
              <a:rPr lang="cs-CZ" dirty="0" smtClean="0"/>
              <a:t>Odležení </a:t>
            </a:r>
            <a:r>
              <a:rPr lang="cs-CZ" dirty="0"/>
              <a:t>je nutné proto, aby se vyrovnalo vnitřní pnutí v těstě, vzniklé při mechanickém zadělávání ve stroji. </a:t>
            </a:r>
            <a:r>
              <a:rPr lang="cs-CZ" dirty="0" smtClean="0"/>
              <a:t>Doba odležení nemá být kratší než 16 hodin.</a:t>
            </a:r>
          </a:p>
          <a:p>
            <a:pPr marL="0" indent="0" algn="just">
              <a:buFont typeface="Wingdings 2" pitchFamily="18" charset="2"/>
              <a:buNone/>
            </a:pPr>
            <a:r>
              <a:rPr lang="cs-CZ" dirty="0" smtClean="0"/>
              <a:t>Správné </a:t>
            </a:r>
            <a:r>
              <a:rPr lang="cs-CZ" dirty="0"/>
              <a:t>odležení přispívá k dokonalému spojení surovin. Těsto se během odležení zchladí na teplotu 10 až 18°C, což je nejvhodnější teplota pro vyvalování a tvarování těsta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32" b="34020"/>
          <a:stretch/>
        </p:blipFill>
        <p:spPr>
          <a:xfrm>
            <a:off x="5004048" y="3140968"/>
            <a:ext cx="3744416" cy="2702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3443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35608" y="3429000"/>
            <a:ext cx="7498080" cy="1800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>
                <a:solidFill>
                  <a:srgbClr val="002060"/>
                </a:solidFill>
              </a:rPr>
              <a:t/>
            </a:r>
            <a:br>
              <a:rPr lang="cs-CZ" sz="4400" b="1" dirty="0">
                <a:solidFill>
                  <a:srgbClr val="002060"/>
                </a:solidFill>
              </a:rPr>
            </a:br>
            <a:r>
              <a:rPr lang="cs-CZ" sz="4400" b="1" dirty="0">
                <a:solidFill>
                  <a:srgbClr val="002060"/>
                </a:solidFill>
              </a:rPr>
              <a:t>3. </a:t>
            </a:r>
            <a:r>
              <a:rPr lang="cs-CZ" sz="4400" b="1" dirty="0" smtClean="0">
                <a:solidFill>
                  <a:srgbClr val="002060"/>
                </a:solidFill>
              </a:rPr>
              <a:t>Technologická schémata </a:t>
            </a:r>
            <a:r>
              <a:rPr lang="cs-CZ" sz="4400" b="1" dirty="0">
                <a:solidFill>
                  <a:srgbClr val="002060"/>
                </a:solidFill>
              </a:rPr>
              <a:t/>
            </a:r>
            <a:br>
              <a:rPr lang="cs-CZ" sz="4400" b="1" dirty="0">
                <a:solidFill>
                  <a:srgbClr val="002060"/>
                </a:solidFill>
              </a:rPr>
            </a:b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0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075240" cy="1123990"/>
          </a:xfrm>
          <a:ln w="3175"/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Strojová </a:t>
            </a:r>
            <a:r>
              <a:rPr lang="cs-CZ" sz="2800" dirty="0">
                <a:solidFill>
                  <a:schemeClr val="tx1"/>
                </a:solidFill>
              </a:rPr>
              <a:t>výroba lineckého těsta 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8153400" cy="4608512"/>
          </a:xfrm>
        </p:spPr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2" t="4718" r="2410" b="3564"/>
          <a:stretch/>
        </p:blipFill>
        <p:spPr bwMode="auto">
          <a:xfrm>
            <a:off x="323528" y="1772816"/>
            <a:ext cx="8568952" cy="4608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6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8291264" cy="1162050"/>
          </a:xfrm>
        </p:spPr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chemeClr val="tx1"/>
                </a:solidFill>
                <a:effectLst/>
              </a:rPr>
              <a:t>Strojová výroba vaflového těsta </a:t>
            </a:r>
            <a:endParaRPr lang="cs-CZ" sz="28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" r="1266"/>
          <a:stretch/>
        </p:blipFill>
        <p:spPr bwMode="auto">
          <a:xfrm>
            <a:off x="395536" y="1916832"/>
            <a:ext cx="8280920" cy="42484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4. Kontrolní </a:t>
            </a:r>
            <a:r>
              <a:rPr lang="cs-CZ" dirty="0">
                <a:solidFill>
                  <a:srgbClr val="002060"/>
                </a:solidFill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Jak zaděláme linecké pevné těsto strojově?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 smtClean="0"/>
              <a:t>Jaký je význam </a:t>
            </a:r>
            <a:r>
              <a:rPr lang="cs-CZ" dirty="0"/>
              <a:t>odležení pevných </a:t>
            </a:r>
            <a:r>
              <a:rPr lang="cs-CZ" dirty="0" smtClean="0"/>
              <a:t>těst vyráběných na stroji?</a:t>
            </a:r>
            <a:endParaRPr lang="cs-CZ" dirty="0"/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dirty="0"/>
              <a:t>Nakresli výrobní schéma pro strojovou výrobu vaflového </a:t>
            </a:r>
            <a:r>
              <a:rPr lang="cs-CZ" smtClean="0"/>
              <a:t>těsta.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20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5. </a:t>
            </a:r>
            <a:r>
              <a:rPr lang="cs-CZ" sz="3200" dirty="0">
                <a:solidFill>
                  <a:srgbClr val="002060"/>
                </a:solidFill>
              </a:rPr>
              <a:t>Seznam použité literatury a </a:t>
            </a:r>
            <a:r>
              <a:rPr lang="cs-CZ" sz="3200" dirty="0" smtClean="0">
                <a:solidFill>
                  <a:srgbClr val="002060"/>
                </a:solidFill>
              </a:rPr>
              <a:t>zdrojů: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916832"/>
            <a:ext cx="7498080" cy="4331568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400" dirty="0"/>
          </a:p>
          <a:p>
            <a:r>
              <a:rPr lang="cs-CZ" sz="2400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400" dirty="0"/>
              <a:t>Obrázky - </a:t>
            </a:r>
            <a:r>
              <a:rPr lang="cs-CZ" sz="2400" dirty="0" smtClean="0"/>
              <a:t>vlastní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332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410</TotalTime>
  <Words>521</Words>
  <Application>Microsoft Office PowerPoint</Application>
  <PresentationFormat>Předvádění na obrazovce (4:3)</PresentationFormat>
  <Paragraphs>83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6" baseType="lpstr">
      <vt:lpstr>Arial Unicode MS</vt:lpstr>
      <vt:lpstr>Arial</vt:lpstr>
      <vt:lpstr>Arial CE</vt:lpstr>
      <vt:lpstr>Calibri</vt:lpstr>
      <vt:lpstr>Gill Sans MT</vt:lpstr>
      <vt:lpstr>Tahoma</vt:lpstr>
      <vt:lpstr>Times New Roman</vt:lpstr>
      <vt:lpstr>Verdana</vt:lpstr>
      <vt:lpstr>Wingdings 2</vt:lpstr>
      <vt:lpstr>Slunovrat</vt:lpstr>
      <vt:lpstr>Prezentace aplikace PowerPoint</vt:lpstr>
      <vt:lpstr>5.  Strojové zadělávání pevných těst</vt:lpstr>
      <vt:lpstr>Osnova</vt:lpstr>
      <vt:lpstr>1. Suroviny na pevná těsta</vt:lpstr>
      <vt:lpstr>2. Strojová výroba   pevných těst</vt:lpstr>
      <vt:lpstr>Teplota surovin</vt:lpstr>
      <vt:lpstr>Výrobní fáze</vt:lpstr>
      <vt:lpstr>1. fáze výroby</vt:lpstr>
      <vt:lpstr>Do čistého kotle se dá změklý tuk a propracuje se. Když se vytvoří tvárlivá hmota, přidá se prosátý moučkový cukr, tekutá vejce a žloutky.</vt:lpstr>
      <vt:lpstr>Prezentace aplikace PowerPoint</vt:lpstr>
      <vt:lpstr>Význam odležení    pevných těst</vt:lpstr>
      <vt:lpstr> 3. Technologická schémata  </vt:lpstr>
      <vt:lpstr>Strojová výroba lineckého těsta  </vt:lpstr>
      <vt:lpstr>Strojová výroba vaflového těsta </vt:lpstr>
      <vt:lpstr>4. Kontrolní otázky</vt:lpstr>
      <vt:lpstr>5.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  Zadělávání a zpracování pevných tukových těst</dc:title>
  <dc:creator>Eva</dc:creator>
  <cp:lastModifiedBy>Zdeněk Laski</cp:lastModifiedBy>
  <cp:revision>49</cp:revision>
  <dcterms:created xsi:type="dcterms:W3CDTF">2013-03-17T14:46:33Z</dcterms:created>
  <dcterms:modified xsi:type="dcterms:W3CDTF">2014-06-04T16:30:02Z</dcterms:modified>
</cp:coreProperties>
</file>