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8" r:id="rId2"/>
    <p:sldId id="273" r:id="rId3"/>
    <p:sldId id="259" r:id="rId4"/>
    <p:sldId id="263" r:id="rId5"/>
    <p:sldId id="260" r:id="rId6"/>
    <p:sldId id="272" r:id="rId7"/>
    <p:sldId id="269" r:id="rId8"/>
    <p:sldId id="271" r:id="rId9"/>
    <p:sldId id="268" r:id="rId10"/>
    <p:sldId id="270" r:id="rId11"/>
    <p:sldId id="261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455B8D6-2A46-4B64-A6A9-48D99C7ABAE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C24EBAE-F3B5-492E-A5AC-9FD5049FC00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B8D6-2A46-4B64-A6A9-48D99C7ABAE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4EBAE-F3B5-492E-A5AC-9FD5049FC0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B8D6-2A46-4B64-A6A9-48D99C7ABAE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4EBAE-F3B5-492E-A5AC-9FD5049FC0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B8D6-2A46-4B64-A6A9-48D99C7ABAE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4EBAE-F3B5-492E-A5AC-9FD5049FC0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B8D6-2A46-4B64-A6A9-48D99C7ABAE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4EBAE-F3B5-492E-A5AC-9FD5049FC00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B8D6-2A46-4B64-A6A9-48D99C7ABAE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4EBAE-F3B5-492E-A5AC-9FD5049FC00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B8D6-2A46-4B64-A6A9-48D99C7ABAE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4EBAE-F3B5-492E-A5AC-9FD5049FC0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B8D6-2A46-4B64-A6A9-48D99C7ABAE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4EBAE-F3B5-492E-A5AC-9FD5049FC0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B8D6-2A46-4B64-A6A9-48D99C7ABAE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4EBAE-F3B5-492E-A5AC-9FD5049FC0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B8D6-2A46-4B64-A6A9-48D99C7ABAE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4EBAE-F3B5-492E-A5AC-9FD5049FC00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B8D6-2A46-4B64-A6A9-48D99C7ABAE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4EBAE-F3B5-492E-A5AC-9FD5049FC00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455B8D6-2A46-4B64-A6A9-48D99C7ABAE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C24EBAE-F3B5-492E-A5AC-9FD5049FC0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165305"/>
            <a:ext cx="9137650" cy="648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106026"/>
              </p:ext>
            </p:extLst>
          </p:nvPr>
        </p:nvGraphicFramePr>
        <p:xfrm>
          <a:off x="280869" y="1916833"/>
          <a:ext cx="8567737" cy="43312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CUT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CUT.0508.1C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těsta a linecké třené těsto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84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se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způsoby strojového tvarování </a:t>
                      </a:r>
                      <a:r>
                        <a:rPr kumimoji="0" lang="cs-CZ" sz="1000" i="0" kern="12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pevných těst.</a:t>
                      </a: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07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89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Vyvalování</a:t>
                      </a:r>
                      <a:r>
                        <a:rPr lang="cs-CZ" sz="1000" smtClean="0">
                          <a:latin typeface="Arial CE" pitchFamily="34" charset="-18"/>
                        </a:rPr>
                        <a:t>,</a:t>
                      </a:r>
                      <a:r>
                        <a:rPr lang="cs-CZ" sz="1000" baseline="0" smtClean="0">
                          <a:latin typeface="Arial CE" pitchFamily="34" charset="-18"/>
                        </a:rPr>
                        <a:t> řezání.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12. 2012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Zástupný symbol pro text 9"/>
          <p:cNvSpPr>
            <a:spLocks noGrp="1"/>
          </p:cNvSpPr>
          <p:nvPr>
            <p:ph type="body" sz="quarter" idx="4294967295"/>
          </p:nvPr>
        </p:nvSpPr>
        <p:spPr>
          <a:xfrm>
            <a:off x="395536" y="1412875"/>
            <a:ext cx="8748464" cy="43194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b="1" dirty="0"/>
              <a:t>Cukrářské technologie – pevná těsta a linecké těsto třené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08915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432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8490" y="3789040"/>
            <a:ext cx="7756263" cy="2448272"/>
          </a:xfrm>
        </p:spPr>
        <p:txBody>
          <a:bodyPr/>
          <a:lstStyle/>
          <a:p>
            <a:r>
              <a:rPr lang="cs-CZ" b="1" dirty="0"/>
              <a:t>8. Strojové tvarování pevných těst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5093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1. Strojové tvarování těst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	- vyvalování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	- řezání</a:t>
            </a:r>
          </a:p>
          <a:p>
            <a:pPr marL="0" indent="0">
              <a:buNone/>
            </a:pPr>
            <a:r>
              <a:rPr lang="cs-CZ" sz="2800" dirty="0" smtClean="0"/>
              <a:t>2. Kontrolní otázky</a:t>
            </a:r>
          </a:p>
          <a:p>
            <a:pPr marL="0" indent="0">
              <a:buNone/>
            </a:pPr>
            <a:r>
              <a:rPr lang="cs-CZ" sz="2800" dirty="0" smtClean="0"/>
              <a:t>3. Seznam </a:t>
            </a:r>
            <a:r>
              <a:rPr lang="cs-CZ" sz="2800" dirty="0"/>
              <a:t>použité literatury a </a:t>
            </a:r>
            <a:r>
              <a:rPr lang="cs-CZ" sz="2800" dirty="0" smtClean="0"/>
              <a:t>zdrojů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Osnova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4136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3212976"/>
            <a:ext cx="8686800" cy="2952328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1. Strojové tvarování těst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411975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992888" cy="387526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dirty="0" smtClean="0"/>
              <a:t>K </a:t>
            </a:r>
            <a:r>
              <a:rPr lang="cs-CZ" sz="2800" dirty="0"/>
              <a:t>vyvalování těsta se stále častěji používá vyvalovací stroj. </a:t>
            </a:r>
            <a:r>
              <a:rPr lang="cs-CZ" sz="2800" dirty="0" smtClean="0"/>
              <a:t>Používání </a:t>
            </a:r>
            <a:r>
              <a:rPr lang="cs-CZ" sz="2800" dirty="0"/>
              <a:t>strojů k vyvalování lineckých a vaflových těst vede ke zvýšení produktivity práce a k úspoře času. </a:t>
            </a:r>
          </a:p>
          <a:p>
            <a:pPr marL="0" indent="0" algn="just">
              <a:buNone/>
            </a:pPr>
            <a:r>
              <a:rPr lang="cs-CZ" sz="2800" dirty="0" smtClean="0"/>
              <a:t>Z těsta se mohou vypichovat korpusy bud' přímo na vyvalovacím pásu, nebo se vyválené těsto navine na úzký váleček a přenese se na pracovní stůl, kde se pak vypichuje.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/>
              <a:t>Vyvalování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419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420888"/>
            <a:ext cx="6912769" cy="39604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Vyvalovací </a:t>
            </a:r>
            <a:r>
              <a:rPr lang="cs-CZ" b="1" dirty="0"/>
              <a:t>stroj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617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204864"/>
            <a:ext cx="7413144" cy="4176464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 smtClean="0"/>
              <a:t>Hlavními </a:t>
            </a:r>
            <a:r>
              <a:rPr lang="cs-CZ" sz="2400" dirty="0"/>
              <a:t>součástmi jsou dva kovové válce opatřené stíracími noži, umístěnými rovnoběžně nad sebou, a dvěma textilními pásy. </a:t>
            </a:r>
            <a:endParaRPr lang="cs-CZ" sz="2400" dirty="0" smtClean="0"/>
          </a:p>
          <a:p>
            <a:pPr marL="0" indent="0" algn="just">
              <a:buNone/>
            </a:pPr>
            <a:r>
              <a:rPr lang="cs-CZ" sz="2400" dirty="0" smtClean="0"/>
              <a:t>Vzdálenost </a:t>
            </a:r>
            <a:r>
              <a:rPr lang="cs-CZ" sz="2400" dirty="0"/>
              <a:t>válců, a tím i tloušťku těsta, lze regulovat. Průměr válců je asi 10 cm, maximální zdvih asi 4 cm. Pásy leží za sebou v jedné rovině a přiléhají z obou stran ke spodnímu válci. Pohybují se různou rychlostí a vždy tak, že podávací pás má menší rychlost. Směs pohybu pásů je stejný. Chod stroje je reverzní, což znamená, že lze měnit směr otáčení válců i pásů. </a:t>
            </a:r>
            <a:endParaRPr lang="cs-CZ" sz="2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125113" cy="1512167"/>
          </a:xfrm>
        </p:spPr>
        <p:txBody>
          <a:bodyPr/>
          <a:lstStyle/>
          <a:p>
            <a:r>
              <a:rPr lang="cs-CZ" b="1" dirty="0" smtClean="0"/>
              <a:t>Vyvalovací </a:t>
            </a:r>
            <a:r>
              <a:rPr lang="cs-CZ" b="1" dirty="0"/>
              <a:t>stroj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1102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510128" y="2247900"/>
            <a:ext cx="6123744" cy="38782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Rozválené pevné těsto na stroji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0144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492896"/>
            <a:ext cx="7704856" cy="4032448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sz="2800" dirty="0" smtClean="0"/>
              <a:t>K </a:t>
            </a:r>
            <a:r>
              <a:rPr lang="cs-CZ" sz="2800" dirty="0"/>
              <a:t>tomuto účelu slouží stroj nazývaný strunová řezačka nebo </a:t>
            </a:r>
            <a:r>
              <a:rPr lang="cs-CZ" sz="2800" dirty="0" err="1" smtClean="0"/>
              <a:t>strunovka</a:t>
            </a:r>
            <a:r>
              <a:rPr lang="cs-CZ" sz="2800" dirty="0" smtClean="0"/>
              <a:t>. Stroj je </a:t>
            </a:r>
            <a:r>
              <a:rPr lang="cs-CZ" sz="2800" dirty="0"/>
              <a:t>pro cukrářskou výrobu upraven, zvláště tvary tvořítek pro výrobu čajového </a:t>
            </a:r>
            <a:r>
              <a:rPr lang="cs-CZ" sz="2800" dirty="0" smtClean="0"/>
              <a:t>pečiva.</a:t>
            </a:r>
          </a:p>
          <a:p>
            <a:pPr marL="0" indent="0" algn="just">
              <a:buNone/>
            </a:pPr>
            <a:endParaRPr lang="cs-CZ" sz="2800" dirty="0" smtClean="0"/>
          </a:p>
          <a:p>
            <a:pPr marL="0" indent="0" algn="just">
              <a:buNone/>
            </a:pPr>
            <a:r>
              <a:rPr lang="cs-CZ" sz="2800" dirty="0" err="1" smtClean="0"/>
              <a:t>Strunovka</a:t>
            </a:r>
            <a:r>
              <a:rPr lang="cs-CZ" sz="2800" dirty="0" smtClean="0"/>
              <a:t> se uplatňuje hlavně ve velkých provozovnách. </a:t>
            </a:r>
            <a:r>
              <a:rPr lang="cs-CZ" sz="2800" dirty="0"/>
              <a:t>M</a:t>
            </a:r>
            <a:r>
              <a:rPr lang="cs-CZ" sz="2800" dirty="0" smtClean="0"/>
              <a:t>á </a:t>
            </a:r>
            <a:r>
              <a:rPr lang="cs-CZ" sz="2800" dirty="0"/>
              <a:t>výkonnost 3 500 až 7 000 kusů za hodinu a musí na ni navazovat pec s dostatečně velkou pečicí plochou. </a:t>
            </a:r>
            <a:endParaRPr lang="cs-CZ" sz="2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76673"/>
            <a:ext cx="7125113" cy="936104"/>
          </a:xfrm>
        </p:spPr>
        <p:txBody>
          <a:bodyPr/>
          <a:lstStyle/>
          <a:p>
            <a:pPr algn="ctr"/>
            <a:r>
              <a:rPr lang="cs-CZ" b="1" dirty="0"/>
              <a:t>Řezání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231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80920" cy="410445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b="1" dirty="0"/>
              <a:t>Při zpracování </a:t>
            </a:r>
            <a:r>
              <a:rPr lang="cs-CZ" sz="2400" b="1" dirty="0" smtClean="0"/>
              <a:t>vaflových </a:t>
            </a:r>
            <a:r>
              <a:rPr lang="cs-CZ" sz="2400" b="1" dirty="0"/>
              <a:t>a lineckých těst na strunovce je nutno dodržovat určité zásady: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dirty="0"/>
              <a:t>Těsta je nutno při zadělávání dobře propracovat.</a:t>
            </a:r>
            <a:endParaRPr lang="cs-CZ" sz="2400" b="1" dirty="0"/>
          </a:p>
          <a:p>
            <a:pPr algn="just">
              <a:buFont typeface="Wingdings" pitchFamily="2" charset="2"/>
              <a:buChar char="Ø"/>
            </a:pPr>
            <a:r>
              <a:rPr lang="cs-CZ" sz="2400" dirty="0"/>
              <a:t>Jádroviny přidávané do těsta musí být jemně mleté, neboť při větších kouscích může dojít k prasknutí struny.</a:t>
            </a:r>
            <a:endParaRPr lang="cs-CZ" sz="2400" b="1" dirty="0"/>
          </a:p>
          <a:p>
            <a:pPr algn="just">
              <a:buFont typeface="Wingdings" pitchFamily="2" charset="2"/>
              <a:buChar char="Ø"/>
            </a:pPr>
            <a:r>
              <a:rPr lang="cs-CZ" sz="2400" dirty="0"/>
              <a:t>Při zpracovávání je nutné dodržovat stejnou konzistenci těsta.</a:t>
            </a:r>
            <a:endParaRPr lang="cs-CZ" sz="2400" b="1" dirty="0"/>
          </a:p>
          <a:p>
            <a:pPr algn="just">
              <a:buFont typeface="Wingdings" pitchFamily="2" charset="2"/>
              <a:buChar char="Ø"/>
            </a:pPr>
            <a:r>
              <a:rPr lang="cs-CZ" sz="2400" dirty="0"/>
              <a:t>Po ukončení výroby je třeba vyčistit rýhy válců od zbytků těsta, neboť zalepené válce těsto nepodávají</a:t>
            </a:r>
            <a:r>
              <a:rPr lang="cs-CZ" sz="2400" dirty="0" smtClean="0"/>
              <a:t>.</a:t>
            </a:r>
            <a:endParaRPr lang="cs-CZ" sz="2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76673"/>
            <a:ext cx="7125113" cy="864096"/>
          </a:xfrm>
        </p:spPr>
        <p:txBody>
          <a:bodyPr/>
          <a:lstStyle/>
          <a:p>
            <a:pPr algn="ctr"/>
            <a:r>
              <a:rPr lang="cs-CZ" b="1" dirty="0"/>
              <a:t>Řezání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1235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AutoNum type="arabicPeriod"/>
            </a:pPr>
            <a:r>
              <a:rPr lang="cs-CZ" sz="2400" dirty="0" smtClean="0"/>
              <a:t>Jaký význam má zavádění vyvalovacích strojů?</a:t>
            </a:r>
          </a:p>
          <a:p>
            <a:pPr>
              <a:buAutoNum type="arabicPeriod"/>
            </a:pPr>
            <a:r>
              <a:rPr lang="cs-CZ" sz="2400" dirty="0" smtClean="0"/>
              <a:t>Co je </a:t>
            </a:r>
            <a:r>
              <a:rPr lang="cs-CZ" sz="2400" dirty="0" err="1" smtClean="0"/>
              <a:t>strunovka</a:t>
            </a:r>
            <a:r>
              <a:rPr lang="cs-CZ" sz="2400" dirty="0" smtClean="0"/>
              <a:t> a u kterých těst se uplatňuje?</a:t>
            </a:r>
          </a:p>
          <a:p>
            <a:pPr>
              <a:buAutoNum type="arabicPeriod"/>
            </a:pPr>
            <a:r>
              <a:rPr lang="cs-CZ" sz="2400" dirty="0" smtClean="0"/>
              <a:t>Jaké zásady musíme dodržovat při zpracování lineckých a vaflových těst na strunovce?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/>
              <a:t>Kontrolní otázky</a:t>
            </a:r>
          </a:p>
        </p:txBody>
      </p:sp>
    </p:spTree>
    <p:extLst>
      <p:ext uri="{BB962C8B-B14F-4D97-AF65-F5344CB8AC3E}">
        <p14:creationId xmlns:p14="http://schemas.microsoft.com/office/powerpoint/2010/main" val="3816910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247" y="2924944"/>
            <a:ext cx="8121225" cy="3201218"/>
          </a:xfrm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BLÁHA, L., CONKOVÁ, V., KADLEC, F.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Cukrářská výroba I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PŮLPÁNOVÁ,A.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Cukrářská technologie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Hradec Králové: R plus, 2001. ISBN 80-902492-2-1</a:t>
            </a:r>
            <a:endParaRPr lang="cs-CZ" dirty="0"/>
          </a:p>
          <a:p>
            <a:r>
              <a:rPr lang="cs-CZ" dirty="0">
                <a:latin typeface="Times New Roman" pitchFamily="18" charset="0"/>
                <a:ea typeface="Arial Unicode MS" pitchFamily="34" charset="-128"/>
                <a:cs typeface="Tahoma" charset="0"/>
              </a:rPr>
              <a:t>BLÁHA l. a kol. </a:t>
            </a:r>
            <a:r>
              <a:rPr lang="cs-CZ" b="1" i="1" dirty="0">
                <a:latin typeface="Times New Roman" pitchFamily="18" charset="0"/>
                <a:ea typeface="Arial Unicode MS" pitchFamily="34" charset="-128"/>
                <a:cs typeface="Tahoma" charset="0"/>
              </a:rPr>
              <a:t>Suroviny</a:t>
            </a:r>
            <a:r>
              <a:rPr lang="cs-CZ" b="1" dirty="0">
                <a:latin typeface="Times New Roman" pitchFamily="18" charset="0"/>
                <a:ea typeface="Arial Unicode MS" pitchFamily="34" charset="-128"/>
                <a:cs typeface="Tahoma" charset="0"/>
              </a:rPr>
              <a:t>. </a:t>
            </a:r>
            <a:r>
              <a:rPr lang="cs-CZ" dirty="0">
                <a:latin typeface="Times New Roman" pitchFamily="18" charset="0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dirty="0"/>
              <a:t>Obrázky - </a:t>
            </a:r>
            <a:r>
              <a:rPr lang="cs-CZ" dirty="0" smtClean="0"/>
              <a:t>vlastní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/>
              <a:t>3</a:t>
            </a:r>
            <a:r>
              <a:rPr lang="cs-CZ" sz="3600" dirty="0" smtClean="0"/>
              <a:t>. </a:t>
            </a:r>
            <a:r>
              <a:rPr lang="cs-CZ" sz="3600" dirty="0"/>
              <a:t>Seznam použité literatury a </a:t>
            </a:r>
            <a:r>
              <a:rPr lang="cs-CZ" sz="3600" dirty="0" smtClean="0"/>
              <a:t>zdrojů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03618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273</TotalTime>
  <Words>513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20" baseType="lpstr">
      <vt:lpstr>Arial Unicode MS</vt:lpstr>
      <vt:lpstr>Arial CE</vt:lpstr>
      <vt:lpstr>Book Antiqua</vt:lpstr>
      <vt:lpstr>Calibri</vt:lpstr>
      <vt:lpstr>Tahoma</vt:lpstr>
      <vt:lpstr>Times New Roman</vt:lpstr>
      <vt:lpstr>Wingdings</vt:lpstr>
      <vt:lpstr>Tvrdý obal</vt:lpstr>
      <vt:lpstr>Prezentace aplikace PowerPoint</vt:lpstr>
      <vt:lpstr>8. Strojové tvarování pevných těst</vt:lpstr>
      <vt:lpstr>Osnova</vt:lpstr>
      <vt:lpstr>1. Strojové tvarování těst</vt:lpstr>
      <vt:lpstr>Vyvalování</vt:lpstr>
      <vt:lpstr>Vyvalovací stroj</vt:lpstr>
      <vt:lpstr>Vyvalovací stroj</vt:lpstr>
      <vt:lpstr>Rozválené pevné těsto na stroji</vt:lpstr>
      <vt:lpstr>Řezání</vt:lpstr>
      <vt:lpstr>Řezání</vt:lpstr>
      <vt:lpstr>2. Kontrolní otázky</vt:lpstr>
      <vt:lpstr>3. Seznam použité literatury a zdrojů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</dc:creator>
  <cp:lastModifiedBy>Zdeněk Laski</cp:lastModifiedBy>
  <cp:revision>32</cp:revision>
  <dcterms:created xsi:type="dcterms:W3CDTF">2013-03-17T15:09:40Z</dcterms:created>
  <dcterms:modified xsi:type="dcterms:W3CDTF">2014-06-04T16:31:04Z</dcterms:modified>
</cp:coreProperties>
</file>