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71" r:id="rId3"/>
    <p:sldId id="260" r:id="rId4"/>
    <p:sldId id="262" r:id="rId5"/>
    <p:sldId id="263" r:id="rId6"/>
    <p:sldId id="261" r:id="rId7"/>
    <p:sldId id="264" r:id="rId8"/>
    <p:sldId id="265" r:id="rId9"/>
    <p:sldId id="267" r:id="rId10"/>
    <p:sldId id="266" r:id="rId11"/>
    <p:sldId id="268" r:id="rId12"/>
    <p:sldId id="269" r:id="rId13"/>
    <p:sldId id="270" r:id="rId14"/>
    <p:sldId id="259" r:id="rId15"/>
    <p:sldId id="258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EE8C292-9703-4679-A1C9-5CCAD05CD1ED}" type="datetimeFigureOut">
              <a:rPr lang="cs-CZ" smtClean="0"/>
              <a:pPr/>
              <a:t>4.6.2014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93AA419C-E019-4ECF-926F-9D106EA1484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5" y="6165305"/>
            <a:ext cx="9137650" cy="6482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8594617"/>
              </p:ext>
            </p:extLst>
          </p:nvPr>
        </p:nvGraphicFramePr>
        <p:xfrm>
          <a:off x="280869" y="1916833"/>
          <a:ext cx="8567737" cy="43312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11277"/>
                <a:gridCol w="6656460"/>
              </a:tblGrid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Střední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škola hotelová a služeb</a:t>
                      </a: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Kroměříž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Eva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Drlíková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6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VY_32_INOVACE CUT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b="0" i="0" u="none" strike="noStrike" kern="1200" baseline="0" smtClean="0">
                          <a:solidFill>
                            <a:schemeClr val="dk1"/>
                          </a:solidFill>
                          <a:latin typeface="Arial CE" pitchFamily="34" charset="0"/>
                          <a:ea typeface="+mn-ea"/>
                          <a:cs typeface="Arial CE" pitchFamily="34" charset="0"/>
                        </a:rPr>
                        <a:t>CUT.0509.1C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Odborné vzdělávání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0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Zpracování surovin a materiálů</a:t>
                      </a:r>
                      <a:endParaRPr kumimoji="0" lang="cs-CZ" sz="10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Cukrářské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technologie </a:t>
                      </a: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4572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Pevná</a:t>
                      </a:r>
                      <a:r>
                        <a:rPr lang="cs-CZ" sz="1000" baseline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těsta a linecké třené těsto</a:t>
                      </a:r>
                      <a:endParaRPr lang="cs-CZ" sz="100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8840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kumimoji="0" lang="cs-CZ" sz="1000" i="0" kern="12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Prezentace seznamuje žáky se</a:t>
                      </a:r>
                      <a:r>
                        <a:rPr kumimoji="0" lang="cs-CZ" sz="1000" i="0" kern="12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způsobem pečení pevných tukových těst a vadami. Prezentaci lze rozdělit do více vyučovacích hodin.</a:t>
                      </a:r>
                      <a:endParaRPr kumimoji="0" lang="cs-CZ" sz="1000" i="0" kern="1200" dirty="0" smtClean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+mn-ea"/>
                        <a:cs typeface="+mn-cs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40789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89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Arial CE" pitchFamily="34" charset="-18"/>
                        </a:rPr>
                        <a:t>Teplota,</a:t>
                      </a:r>
                      <a:r>
                        <a:rPr lang="cs-CZ" sz="1000" baseline="0" dirty="0" smtClean="0">
                          <a:latin typeface="Arial CE" pitchFamily="34" charset="-18"/>
                        </a:rPr>
                        <a:t> doba pečení, </a:t>
                      </a:r>
                      <a:r>
                        <a:rPr lang="cs-CZ" sz="1000" baseline="0" smtClean="0">
                          <a:latin typeface="Arial CE" pitchFamily="34" charset="-18"/>
                        </a:rPr>
                        <a:t>propečenost,spaření,</a:t>
                      </a:r>
                      <a:endParaRPr lang="cs-CZ" sz="1000" dirty="0">
                        <a:latin typeface="Arial CE" pitchFamily="34" charset="-18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21039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12.</a:t>
                      </a:r>
                      <a:r>
                        <a:rPr lang="cs-CZ" sz="1000" baseline="0" dirty="0" smtClean="0">
                          <a:solidFill>
                            <a:schemeClr val="tx1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12. 2012</a:t>
                      </a:r>
                      <a:endParaRPr lang="cs-CZ" sz="1000" dirty="0">
                        <a:solidFill>
                          <a:schemeClr val="tx1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1" marR="35021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" name="Zástupný symbol pro text 8"/>
          <p:cNvSpPr>
            <a:spLocks noGrp="1"/>
          </p:cNvSpPr>
          <p:nvPr>
            <p:ph type="body" idx="4294967295"/>
          </p:nvPr>
        </p:nvSpPr>
        <p:spPr>
          <a:xfrm>
            <a:off x="0" y="1390650"/>
            <a:ext cx="9144000" cy="647700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2400" b="1" dirty="0">
                <a:latin typeface="Book Antiqua" pitchFamily="18" charset="0"/>
              </a:rPr>
              <a:t>Cukrářské technologie – pevná těsta a linecké těsto třené </a:t>
            </a: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18669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09788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3789040"/>
            <a:ext cx="7117180" cy="1656184"/>
          </a:xfrm>
        </p:spPr>
        <p:txBody>
          <a:bodyPr/>
          <a:lstStyle/>
          <a:p>
            <a:pPr algn="ctr"/>
            <a:r>
              <a:rPr lang="cs-CZ" b="1" dirty="0">
                <a:solidFill>
                  <a:schemeClr val="tx1"/>
                </a:solidFill>
              </a:rPr>
              <a:t>9. Pečení a vady výrobků z pevných těst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476081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>
                <a:solidFill>
                  <a:srgbClr val="C00000"/>
                </a:solidFill>
              </a:rPr>
              <a:t>Osnova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Teplota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Doba pečení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Procesy probíhající v těstě při pečení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Upečené korpusy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Zjišťování </a:t>
            </a:r>
            <a:r>
              <a:rPr lang="cs-CZ" dirty="0" err="1">
                <a:solidFill>
                  <a:schemeClr val="tx1"/>
                </a:solidFill>
              </a:rPr>
              <a:t>propečenosti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výrobků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Vady pevných těst, příčiny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Kontrolní otázky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Seznam </a:t>
            </a:r>
            <a:r>
              <a:rPr lang="cs-CZ" dirty="0">
                <a:solidFill>
                  <a:schemeClr val="tx1"/>
                </a:solidFill>
              </a:rPr>
              <a:t>použité literatury a </a:t>
            </a:r>
            <a:r>
              <a:rPr lang="cs-CZ" dirty="0" smtClean="0">
                <a:solidFill>
                  <a:schemeClr val="tx1"/>
                </a:solidFill>
              </a:rPr>
              <a:t>zdrojů</a:t>
            </a:r>
          </a:p>
        </p:txBody>
      </p:sp>
    </p:spTree>
    <p:extLst>
      <p:ext uri="{BB962C8B-B14F-4D97-AF65-F5344CB8AC3E}">
        <p14:creationId xmlns:p14="http://schemas.microsoft.com/office/powerpoint/2010/main" val="24537552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1. Teplota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2204864"/>
            <a:ext cx="7125112" cy="3653934"/>
          </a:xfrm>
        </p:spPr>
        <p:txBody>
          <a:bodyPr>
            <a:normAutofit/>
          </a:bodyPr>
          <a:lstStyle/>
          <a:p>
            <a:pPr marL="137160" indent="0" algn="just"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Teplota potřebná pro pečení pevných tukových těst je </a:t>
            </a:r>
            <a:r>
              <a:rPr lang="cs-CZ" sz="3200" b="1" dirty="0" smtClean="0">
                <a:solidFill>
                  <a:srgbClr val="C00000"/>
                </a:solidFill>
              </a:rPr>
              <a:t>190 až 210°C</a:t>
            </a:r>
            <a:r>
              <a:rPr lang="cs-CZ" sz="3200" dirty="0" smtClean="0">
                <a:solidFill>
                  <a:schemeClr val="tx1"/>
                </a:solidFill>
              </a:rPr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936334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2. Doba pečení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807361"/>
            <a:ext cx="7776863" cy="442995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800" dirty="0">
                <a:solidFill>
                  <a:schemeClr val="tx1"/>
                </a:solidFill>
              </a:rPr>
              <a:t>Doba pečení se řídí podle druhu výrobku a pohybuje se </a:t>
            </a:r>
            <a:r>
              <a:rPr lang="cs-CZ" sz="2800" b="1" dirty="0">
                <a:solidFill>
                  <a:srgbClr val="C00000"/>
                </a:solidFill>
              </a:rPr>
              <a:t>od deseti do patnácti minut</a:t>
            </a:r>
            <a:r>
              <a:rPr lang="cs-CZ" sz="2800" dirty="0">
                <a:solidFill>
                  <a:schemeClr val="tx1"/>
                </a:solidFill>
              </a:rPr>
              <a:t>. </a:t>
            </a:r>
            <a:r>
              <a:rPr lang="cs-CZ" sz="2800" dirty="0" smtClean="0">
                <a:solidFill>
                  <a:schemeClr val="tx1"/>
                </a:solidFill>
              </a:rPr>
              <a:t>Krátká </a:t>
            </a:r>
            <a:r>
              <a:rPr lang="cs-CZ" sz="2800" dirty="0">
                <a:solidFill>
                  <a:schemeClr val="tx1"/>
                </a:solidFill>
              </a:rPr>
              <a:t>doba pečení je způsobena malou vlhkostí těsta, větší plochou a malou výškou pečiva.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800" b="1" dirty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800" b="1" dirty="0" smtClean="0">
                <a:solidFill>
                  <a:schemeClr val="tx1"/>
                </a:solidFill>
              </a:rPr>
              <a:t>Pečivo </a:t>
            </a:r>
            <a:r>
              <a:rPr lang="cs-CZ" sz="2800" b="1" dirty="0">
                <a:solidFill>
                  <a:schemeClr val="tx1"/>
                </a:solidFill>
              </a:rPr>
              <a:t>se </a:t>
            </a:r>
            <a:r>
              <a:rPr lang="cs-CZ" sz="2800" b="1" dirty="0" smtClean="0">
                <a:solidFill>
                  <a:schemeClr val="tx1"/>
                </a:solidFill>
              </a:rPr>
              <a:t>peče </a:t>
            </a:r>
            <a:r>
              <a:rPr lang="cs-CZ" sz="2800" b="1" dirty="0">
                <a:solidFill>
                  <a:schemeClr val="tx1"/>
                </a:solidFill>
              </a:rPr>
              <a:t>bez přítomnosti </a:t>
            </a:r>
            <a:r>
              <a:rPr lang="cs-CZ" sz="2800" b="1" dirty="0" smtClean="0">
                <a:solidFill>
                  <a:schemeClr val="tx1"/>
                </a:solidFill>
              </a:rPr>
              <a:t>páry.</a:t>
            </a:r>
            <a:endParaRPr lang="cs-CZ" sz="28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487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676275"/>
            <a:ext cx="7123113" cy="923925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3. Procesy probíhající v těstě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při pečení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4294967295"/>
          </p:nvPr>
        </p:nvSpPr>
        <p:spPr>
          <a:xfrm>
            <a:off x="323528" y="1809750"/>
            <a:ext cx="5328592" cy="4572000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Při </a:t>
            </a:r>
            <a:r>
              <a:rPr lang="cs-CZ" sz="2800" dirty="0">
                <a:solidFill>
                  <a:schemeClr val="tx1"/>
                </a:solidFill>
              </a:rPr>
              <a:t>pečení těsta cukr v pečivu karamelizuje, škrob </a:t>
            </a:r>
            <a:r>
              <a:rPr lang="cs-CZ" sz="2800" dirty="0" smtClean="0">
                <a:solidFill>
                  <a:schemeClr val="tx1"/>
                </a:solidFill>
              </a:rPr>
              <a:t>se</a:t>
            </a:r>
            <a:r>
              <a:rPr lang="cs-CZ" sz="2800" b="1" dirty="0">
                <a:solidFill>
                  <a:schemeClr val="tx1"/>
                </a:solidFill>
              </a:rPr>
              <a:t> </a:t>
            </a:r>
            <a:r>
              <a:rPr lang="cs-CZ" sz="2800" dirty="0" smtClean="0">
                <a:solidFill>
                  <a:schemeClr val="tx1"/>
                </a:solidFill>
              </a:rPr>
              <a:t>rozkládá </a:t>
            </a:r>
            <a:r>
              <a:rPr lang="cs-CZ" sz="2800" dirty="0">
                <a:solidFill>
                  <a:schemeClr val="tx1"/>
                </a:solidFill>
              </a:rPr>
              <a:t>na dextriny, které rovněž karamelizují, a pečivo dostává zlatohnědou barvu. </a:t>
            </a:r>
            <a:endParaRPr lang="cs-CZ" sz="28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tx1"/>
                </a:solidFill>
              </a:rPr>
              <a:t>Vyšší </a:t>
            </a:r>
            <a:r>
              <a:rPr lang="cs-CZ" sz="2800" dirty="0">
                <a:solidFill>
                  <a:schemeClr val="tx1"/>
                </a:solidFill>
              </a:rPr>
              <a:t>teplotou při pečení se částečně rozkládá sacharóza na invertní cukr, který způsobuje hygroskopičnost pečiva během skladování</a:t>
            </a:r>
            <a:r>
              <a:rPr lang="cs-CZ" sz="2800" dirty="0" smtClean="0">
                <a:solidFill>
                  <a:schemeClr val="tx1"/>
                </a:solidFill>
              </a:rPr>
              <a:t>.</a:t>
            </a:r>
            <a:endParaRPr lang="cs-CZ" sz="2800" b="1" dirty="0">
              <a:solidFill>
                <a:schemeClr val="tx1"/>
              </a:solidFill>
            </a:endParaRPr>
          </a:p>
        </p:txBody>
      </p:sp>
      <p:pic>
        <p:nvPicPr>
          <p:cNvPr id="11" name="Zástupný symbol pro obsah 3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250" t="20647" r="51683" b="25701"/>
          <a:stretch/>
        </p:blipFill>
        <p:spPr>
          <a:xfrm>
            <a:off x="5796136" y="2214867"/>
            <a:ext cx="2841986" cy="318957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0573934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4. Upečené korpusy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663280" y="1809749"/>
            <a:ext cx="3941168" cy="4051302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Hotové pečivo nelze po upečení ihned snímat z plechu, neboť je měkké a snadno se </a:t>
            </a:r>
            <a:r>
              <a:rPr lang="cs-CZ" sz="2400" dirty="0" smtClean="0">
                <a:solidFill>
                  <a:schemeClr val="tx1"/>
                </a:solidFill>
              </a:rPr>
              <a:t>deformuje. Korpusy musí </a:t>
            </a:r>
            <a:r>
              <a:rPr lang="cs-CZ" sz="2400" dirty="0">
                <a:solidFill>
                  <a:schemeClr val="tx1"/>
                </a:solidFill>
              </a:rPr>
              <a:t>nejprve vychladnout.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ctr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Doba </a:t>
            </a:r>
            <a:r>
              <a:rPr lang="cs-CZ" sz="2400" b="1" dirty="0">
                <a:solidFill>
                  <a:schemeClr val="tx1"/>
                </a:solidFill>
              </a:rPr>
              <a:t>potřebná ke ztuhnutí pečiva po vytažení z pece je pět minut</a:t>
            </a:r>
            <a:r>
              <a:rPr lang="cs-CZ" sz="2400" b="1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90" r="2732" b="16617"/>
          <a:stretch/>
        </p:blipFill>
        <p:spPr>
          <a:xfrm rot="5400000">
            <a:off x="1187624" y="2564904"/>
            <a:ext cx="2882018" cy="295232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8803140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611560" y="548680"/>
            <a:ext cx="8352928" cy="864097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5. </a:t>
            </a:r>
            <a:r>
              <a:rPr lang="cs-CZ" b="1" dirty="0">
                <a:solidFill>
                  <a:srgbClr val="C00000"/>
                </a:solidFill>
              </a:rPr>
              <a:t>Zjišťování </a:t>
            </a:r>
            <a:r>
              <a:rPr lang="cs-CZ" b="1" dirty="0" err="1" smtClean="0">
                <a:solidFill>
                  <a:srgbClr val="C00000"/>
                </a:solidFill>
              </a:rPr>
              <a:t>propečenosti</a:t>
            </a:r>
            <a:r>
              <a:rPr lang="cs-CZ" b="1" dirty="0" smtClean="0">
                <a:solidFill>
                  <a:srgbClr val="C00000"/>
                </a:solidFill>
              </a:rPr>
              <a:t> </a:t>
            </a:r>
            <a:r>
              <a:rPr lang="cs-CZ" b="1" dirty="0">
                <a:solidFill>
                  <a:srgbClr val="C00000"/>
                </a:solidFill>
              </a:rPr>
              <a:t>výrobků</a:t>
            </a:r>
            <a:br>
              <a:rPr lang="cs-CZ" b="1" dirty="0">
                <a:solidFill>
                  <a:srgbClr val="C00000"/>
                </a:solidFill>
              </a:rPr>
            </a:b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27584" y="1484784"/>
            <a:ext cx="7632848" cy="4824536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V </a:t>
            </a:r>
            <a:r>
              <a:rPr lang="cs-CZ" sz="2400" dirty="0">
                <a:solidFill>
                  <a:schemeClr val="tx1"/>
                </a:solidFill>
              </a:rPr>
              <a:t>praxi </a:t>
            </a:r>
            <a:r>
              <a:rPr lang="cs-CZ" sz="2400" dirty="0" smtClean="0">
                <a:solidFill>
                  <a:schemeClr val="tx1"/>
                </a:solidFill>
              </a:rPr>
              <a:t>jsou </a:t>
            </a:r>
            <a:r>
              <a:rPr lang="cs-CZ" sz="2400" dirty="0">
                <a:solidFill>
                  <a:schemeClr val="tx1"/>
                </a:solidFill>
              </a:rPr>
              <a:t>obvyklé rychlé metody smyslového </a:t>
            </a:r>
            <a:r>
              <a:rPr lang="cs-CZ" sz="2400" dirty="0" smtClean="0">
                <a:solidFill>
                  <a:schemeClr val="tx1"/>
                </a:solidFill>
              </a:rPr>
              <a:t>posouzení. Mezi </a:t>
            </a:r>
            <a:r>
              <a:rPr lang="cs-CZ" sz="2400" b="1" dirty="0">
                <a:solidFill>
                  <a:schemeClr val="tx1"/>
                </a:solidFill>
              </a:rPr>
              <a:t>smyslové metody </a:t>
            </a:r>
            <a:r>
              <a:rPr lang="cs-CZ" sz="2400" dirty="0">
                <a:solidFill>
                  <a:schemeClr val="tx1"/>
                </a:solidFill>
              </a:rPr>
              <a:t>můžeme zařadit stanovení </a:t>
            </a:r>
            <a:r>
              <a:rPr lang="cs-CZ" sz="2400" dirty="0" err="1">
                <a:solidFill>
                  <a:schemeClr val="tx1"/>
                </a:solidFill>
              </a:rPr>
              <a:t>propečenosti</a:t>
            </a:r>
            <a:r>
              <a:rPr lang="cs-CZ" sz="2400" dirty="0">
                <a:solidFill>
                  <a:schemeClr val="tx1"/>
                </a:solidFill>
              </a:rPr>
              <a:t> podle barvy kůrky (i spodní) nebo rozlomením výrobku a zjišťováním </a:t>
            </a:r>
            <a:r>
              <a:rPr lang="cs-CZ" sz="2400" dirty="0" err="1">
                <a:solidFill>
                  <a:schemeClr val="tx1"/>
                </a:solidFill>
              </a:rPr>
              <a:t>propečenosti</a:t>
            </a:r>
            <a:r>
              <a:rPr lang="cs-CZ" sz="2400" dirty="0">
                <a:solidFill>
                  <a:schemeClr val="tx1"/>
                </a:solidFill>
              </a:rPr>
              <a:t> uvnitř.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dirty="0" err="1" smtClean="0">
                <a:solidFill>
                  <a:schemeClr val="tx1"/>
                </a:solidFill>
              </a:rPr>
              <a:t>Propečenost</a:t>
            </a:r>
            <a:r>
              <a:rPr lang="cs-CZ" sz="2400" dirty="0" smtClean="0">
                <a:solidFill>
                  <a:schemeClr val="tx1"/>
                </a:solidFill>
              </a:rPr>
              <a:t> </a:t>
            </a:r>
            <a:r>
              <a:rPr lang="cs-CZ" sz="2400" dirty="0">
                <a:solidFill>
                  <a:schemeClr val="tx1"/>
                </a:solidFill>
              </a:rPr>
              <a:t>výrobku lze stanovit i </a:t>
            </a:r>
            <a:r>
              <a:rPr lang="cs-CZ" sz="2400" b="1" dirty="0">
                <a:solidFill>
                  <a:schemeClr val="tx1"/>
                </a:solidFill>
              </a:rPr>
              <a:t>podle doby pečení</a:t>
            </a:r>
            <a:r>
              <a:rPr lang="cs-CZ" sz="2400" dirty="0">
                <a:solidFill>
                  <a:schemeClr val="tx1"/>
                </a:solidFill>
              </a:rPr>
              <a:t>. Tuto formu kontroly můžeme použít pouze u pecí s automatickou regulací teploty, protože je zde důležité dodržování předepsané teploty v peci</a:t>
            </a:r>
            <a:r>
              <a:rPr lang="cs-CZ" sz="2400" dirty="0" smtClean="0">
                <a:solidFill>
                  <a:schemeClr val="tx1"/>
                </a:solidFill>
              </a:rPr>
              <a:t>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1885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3645024"/>
            <a:ext cx="7344816" cy="1152128"/>
          </a:xfrm>
        </p:spPr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6. Vady pevných těst, příčiny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78573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20688"/>
            <a:ext cx="8136904" cy="648072"/>
          </a:xfrm>
        </p:spPr>
        <p:txBody>
          <a:bodyPr/>
          <a:lstStyle/>
          <a:p>
            <a:pPr lvl="0" algn="ctr"/>
            <a:r>
              <a:rPr lang="cs-CZ" b="1" dirty="0">
                <a:solidFill>
                  <a:srgbClr val="C00000"/>
                </a:solidFill>
              </a:rPr>
              <a:t>Vady vznikající při </a:t>
            </a:r>
            <a:r>
              <a:rPr lang="cs-CZ" b="1" dirty="0" smtClean="0">
                <a:solidFill>
                  <a:srgbClr val="C00000"/>
                </a:solidFill>
              </a:rPr>
              <a:t>zadělávání</a:t>
            </a:r>
            <a:r>
              <a:rPr lang="cs-CZ" dirty="0">
                <a:solidFill>
                  <a:srgbClr val="C00000"/>
                </a:solidFill>
              </a:rPr>
              <a:t/>
            </a:r>
            <a:br>
              <a:rPr lang="cs-CZ" dirty="0">
                <a:solidFill>
                  <a:srgbClr val="C00000"/>
                </a:solidFill>
              </a:rPr>
            </a:b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3"/>
            <a:ext cx="8136903" cy="5040561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Spaření těsta: </a:t>
            </a:r>
            <a:r>
              <a:rPr lang="cs-CZ" sz="2400" dirty="0" smtClean="0">
                <a:solidFill>
                  <a:schemeClr val="tx1"/>
                </a:solidFill>
              </a:rPr>
              <a:t>příčinou </a:t>
            </a:r>
            <a:r>
              <a:rPr lang="cs-CZ" sz="2400" dirty="0">
                <a:solidFill>
                  <a:schemeClr val="tx1"/>
                </a:solidFill>
              </a:rPr>
              <a:t>je tání tuku, který je pohlcován moukou, a tím těsto ztrácí svoji elastičnost. Spařené těsto je krátké, při vyvalování praská, lepí se na vál a je drobivé. Při </a:t>
            </a:r>
            <a:r>
              <a:rPr lang="cs-CZ" sz="2400" dirty="0" smtClean="0">
                <a:solidFill>
                  <a:schemeClr val="tx1"/>
                </a:solidFill>
              </a:rPr>
              <a:t>pečení </a:t>
            </a:r>
            <a:r>
              <a:rPr lang="cs-CZ" sz="2400" dirty="0">
                <a:solidFill>
                  <a:schemeClr val="tx1"/>
                </a:solidFill>
              </a:rPr>
              <a:t>se tuk uvolňuje, vytéká na plech, těsto nenabývá a po upečení je korpus tvrdý.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b="1" dirty="0" smtClean="0">
                <a:solidFill>
                  <a:schemeClr val="tx1"/>
                </a:solidFill>
              </a:rPr>
              <a:t>Příčina: </a:t>
            </a:r>
            <a:r>
              <a:rPr lang="cs-CZ" sz="2400" dirty="0" smtClean="0">
                <a:solidFill>
                  <a:schemeClr val="tx1"/>
                </a:solidFill>
              </a:rPr>
              <a:t>zpracovávání </a:t>
            </a:r>
            <a:r>
              <a:rPr lang="cs-CZ" sz="2400" dirty="0">
                <a:solidFill>
                  <a:schemeClr val="tx1"/>
                </a:solidFill>
              </a:rPr>
              <a:t>teplých surovin </a:t>
            </a:r>
            <a:r>
              <a:rPr lang="cs-CZ" sz="2400" dirty="0" smtClean="0">
                <a:solidFill>
                  <a:schemeClr val="tx1"/>
                </a:solidFill>
              </a:rPr>
              <a:t>(mouka</a:t>
            </a:r>
            <a:r>
              <a:rPr lang="cs-CZ" sz="2400" dirty="0">
                <a:solidFill>
                  <a:schemeClr val="tx1"/>
                </a:solidFill>
              </a:rPr>
              <a:t>, řídký tuk), zaděláváním v teplém prostředí nebo na teplém vále nebo dlouhým hnětením. </a:t>
            </a:r>
            <a:endParaRPr lang="cs-CZ" sz="2400" dirty="0" smtClean="0">
              <a:solidFill>
                <a:schemeClr val="tx1"/>
              </a:solidFill>
            </a:endParaRPr>
          </a:p>
          <a:p>
            <a:pPr marL="0" indent="0" algn="just">
              <a:buNone/>
            </a:pPr>
            <a:r>
              <a:rPr lang="cs-CZ" sz="2400" b="1" dirty="0">
                <a:solidFill>
                  <a:schemeClr val="tx1"/>
                </a:solidFill>
              </a:rPr>
              <a:t>Z</a:t>
            </a:r>
            <a:r>
              <a:rPr lang="cs-CZ" sz="2400" b="1" dirty="0" smtClean="0">
                <a:solidFill>
                  <a:schemeClr val="tx1"/>
                </a:solidFill>
              </a:rPr>
              <a:t>ávadu již </a:t>
            </a:r>
            <a:r>
              <a:rPr lang="cs-CZ" sz="2400" b="1" dirty="0">
                <a:solidFill>
                  <a:schemeClr val="tx1"/>
                </a:solidFill>
              </a:rPr>
              <a:t>nelze dobře napravit. </a:t>
            </a:r>
            <a:r>
              <a:rPr lang="cs-CZ" sz="2400" dirty="0">
                <a:solidFill>
                  <a:schemeClr val="tx1"/>
                </a:solidFill>
              </a:rPr>
              <a:t>Spařené těsto </a:t>
            </a:r>
            <a:r>
              <a:rPr lang="cs-CZ" sz="2400" dirty="0" smtClean="0">
                <a:solidFill>
                  <a:schemeClr val="tx1"/>
                </a:solidFill>
              </a:rPr>
              <a:t>lze </a:t>
            </a:r>
            <a:r>
              <a:rPr lang="cs-CZ" sz="2400" dirty="0">
                <a:solidFill>
                  <a:schemeClr val="tx1"/>
                </a:solidFill>
              </a:rPr>
              <a:t>zpracovat přídavkem vajec a mléka, je však možné je použít jen k výrobě korpusů košíčků. </a:t>
            </a:r>
          </a:p>
        </p:txBody>
      </p:sp>
    </p:spTree>
    <p:extLst>
      <p:ext uri="{BB962C8B-B14F-4D97-AF65-F5344CB8AC3E}">
        <p14:creationId xmlns:p14="http://schemas.microsoft.com/office/powerpoint/2010/main" val="102205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>
                <a:solidFill>
                  <a:srgbClr val="C00000"/>
                </a:solidFill>
              </a:rPr>
              <a:t>Vady vznikající při </a:t>
            </a:r>
            <a:r>
              <a:rPr lang="cs-CZ" b="1" dirty="0" smtClean="0">
                <a:solidFill>
                  <a:srgbClr val="C00000"/>
                </a:solidFill>
              </a:rPr>
              <a:t>pečení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2204864"/>
            <a:ext cx="7776863" cy="3672408"/>
          </a:xfrm>
        </p:spPr>
        <p:txBody>
          <a:bodyPr>
            <a:noAutofit/>
          </a:bodyPr>
          <a:lstStyle/>
          <a:p>
            <a:pPr marL="0" indent="0" algn="just">
              <a:buNone/>
            </a:pPr>
            <a:r>
              <a:rPr lang="cs-CZ" sz="2400" b="1" dirty="0">
                <a:solidFill>
                  <a:schemeClr val="tx1"/>
                </a:solidFill>
              </a:rPr>
              <a:t>P</a:t>
            </a:r>
            <a:r>
              <a:rPr lang="cs-CZ" sz="2400" b="1" dirty="0" smtClean="0">
                <a:solidFill>
                  <a:schemeClr val="tx1"/>
                </a:solidFill>
              </a:rPr>
              <a:t>ečivo </a:t>
            </a:r>
            <a:r>
              <a:rPr lang="cs-CZ" sz="2400" b="1" dirty="0">
                <a:solidFill>
                  <a:schemeClr val="tx1"/>
                </a:solidFill>
              </a:rPr>
              <a:t>je tvrdé, má </a:t>
            </a:r>
            <a:r>
              <a:rPr lang="cs-CZ" sz="2400" b="1" dirty="0" smtClean="0">
                <a:solidFill>
                  <a:schemeClr val="tx1"/>
                </a:solidFill>
              </a:rPr>
              <a:t>chuť syrové mouky: </a:t>
            </a:r>
            <a:r>
              <a:rPr lang="cs-CZ" sz="2400" dirty="0" smtClean="0">
                <a:solidFill>
                  <a:schemeClr val="tx1"/>
                </a:solidFill>
              </a:rPr>
              <a:t>příčinou </a:t>
            </a:r>
            <a:r>
              <a:rPr lang="cs-CZ" sz="2400" dirty="0">
                <a:solidFill>
                  <a:schemeClr val="tx1"/>
                </a:solidFill>
              </a:rPr>
              <a:t>je nedostatečné propečení pečiva, kdy nedošlo k rozložení sacharózy a zmazovatění škrobových zrn. Nejčastěji se tato vada objevuje u výrobků s náplní, která obsahuje větší množství vody. Proto je nutné v těchto případech pláty předpékat, a teprve potom plnit náplní. </a:t>
            </a:r>
            <a:r>
              <a:rPr lang="cs-CZ" sz="2400" b="1" dirty="0" smtClean="0">
                <a:solidFill>
                  <a:schemeClr val="tx1"/>
                </a:solidFill>
              </a:rPr>
              <a:t>Závadě </a:t>
            </a:r>
            <a:r>
              <a:rPr lang="cs-CZ" sz="2400" b="1" dirty="0">
                <a:solidFill>
                  <a:schemeClr val="tx1"/>
                </a:solidFill>
              </a:rPr>
              <a:t>lze předejít dodržováním správné doby </a:t>
            </a:r>
            <a:r>
              <a:rPr lang="cs-CZ" sz="2400" b="1" dirty="0" smtClean="0">
                <a:solidFill>
                  <a:schemeClr val="tx1"/>
                </a:solidFill>
              </a:rPr>
              <a:t>pečení.</a:t>
            </a:r>
            <a:endParaRPr lang="cs-CZ" sz="2400" b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2400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75724"/>
            <a:ext cx="8136904" cy="924475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Vady </a:t>
            </a:r>
            <a:r>
              <a:rPr lang="cs-CZ" b="1" dirty="0">
                <a:solidFill>
                  <a:srgbClr val="C00000"/>
                </a:solidFill>
              </a:rPr>
              <a:t>způsobené </a:t>
            </a:r>
            <a:r>
              <a:rPr lang="cs-CZ" b="1" dirty="0" smtClean="0">
                <a:solidFill>
                  <a:srgbClr val="C00000"/>
                </a:solidFill>
              </a:rPr>
              <a:t>mikroorganismy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09443" y="2276872"/>
            <a:ext cx="7125112" cy="2232248"/>
          </a:xfrm>
        </p:spPr>
        <p:txBody>
          <a:bodyPr>
            <a:normAutofit/>
          </a:bodyPr>
          <a:lstStyle/>
          <a:p>
            <a:pPr marL="0" lv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Vady mohou vznikat bud' použitím surovin, které neodpovídají normě jakosti a ovlivňují organoleptické vlastnosti výrobků, nebo nedodržením technologických postupů. </a:t>
            </a:r>
          </a:p>
        </p:txBody>
      </p:sp>
    </p:spTree>
    <p:extLst>
      <p:ext uri="{BB962C8B-B14F-4D97-AF65-F5344CB8AC3E}">
        <p14:creationId xmlns:p14="http://schemas.microsoft.com/office/powerpoint/2010/main" val="2106637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675724"/>
            <a:ext cx="8352928" cy="924475"/>
          </a:xfrm>
        </p:spPr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Vady způsobené </a:t>
            </a:r>
            <a:r>
              <a:rPr lang="cs-CZ" b="1" dirty="0" smtClean="0">
                <a:solidFill>
                  <a:srgbClr val="C00000"/>
                </a:solidFill>
              </a:rPr>
              <a:t>mikroorganismy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07361"/>
            <a:ext cx="8208912" cy="4501959"/>
          </a:xfrm>
        </p:spPr>
        <p:txBody>
          <a:bodyPr>
            <a:noAutofit/>
          </a:bodyPr>
          <a:lstStyle/>
          <a:p>
            <a:pPr marL="0" lv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Základní </a:t>
            </a:r>
            <a:r>
              <a:rPr lang="cs-CZ" sz="2400" dirty="0" smtClean="0">
                <a:solidFill>
                  <a:schemeClr val="tx1"/>
                </a:solidFill>
              </a:rPr>
              <a:t>suroviny - mouka </a:t>
            </a:r>
            <a:r>
              <a:rPr lang="cs-CZ" sz="2400" dirty="0">
                <a:solidFill>
                  <a:schemeClr val="tx1"/>
                </a:solidFill>
              </a:rPr>
              <a:t>a tuk, jsou nositeli velkého množství mikroorganismů, které se ve většině případů při vyšší pečicí teplotě usmrtí. Není-li však výrobek dostatečně propečený, pečicí teplota nestačí k usmrcení mikroorganismů a jejich některých forem (spor</a:t>
            </a:r>
            <a:r>
              <a:rPr lang="cs-CZ" sz="2400" dirty="0" smtClean="0">
                <a:solidFill>
                  <a:schemeClr val="tx1"/>
                </a:solidFill>
              </a:rPr>
              <a:t>). </a:t>
            </a:r>
            <a:r>
              <a:rPr lang="cs-CZ" sz="2400" dirty="0">
                <a:solidFill>
                  <a:schemeClr val="tx1"/>
                </a:solidFill>
              </a:rPr>
              <a:t>U hotového výrobku, který si udržuje určitou vlhkost a teplotu, pak dojde k pomnožení mikroorganismů. </a:t>
            </a:r>
          </a:p>
          <a:p>
            <a:pPr marL="0" lvl="0" indent="0" algn="just">
              <a:buNone/>
            </a:pPr>
            <a:r>
              <a:rPr lang="cs-CZ" sz="2400" dirty="0">
                <a:solidFill>
                  <a:schemeClr val="tx1"/>
                </a:solidFill>
              </a:rPr>
              <a:t>Jsou to zejména bakterie rodu </a:t>
            </a:r>
            <a:r>
              <a:rPr lang="cs-CZ" sz="2400" dirty="0" err="1" smtClean="0">
                <a:solidFill>
                  <a:schemeClr val="tx1"/>
                </a:solidFill>
              </a:rPr>
              <a:t>Bacillus</a:t>
            </a:r>
            <a:r>
              <a:rPr lang="cs-CZ" sz="2400" dirty="0" smtClean="0">
                <a:solidFill>
                  <a:schemeClr val="tx1"/>
                </a:solidFill>
              </a:rPr>
              <a:t>, </a:t>
            </a:r>
            <a:r>
              <a:rPr lang="cs-CZ" sz="2400" dirty="0">
                <a:solidFill>
                  <a:schemeClr val="tx1"/>
                </a:solidFill>
              </a:rPr>
              <a:t>které jsou původcem tzv. nitkovitosti, dále to mohou být některé druhy plísní a kvasinek, které produkují lipolytické enzymy, vyvolávající žluknutí tuku. </a:t>
            </a:r>
          </a:p>
        </p:txBody>
      </p:sp>
    </p:spTree>
    <p:extLst>
      <p:ext uri="{BB962C8B-B14F-4D97-AF65-F5344CB8AC3E}">
        <p14:creationId xmlns:p14="http://schemas.microsoft.com/office/powerpoint/2010/main" val="2765180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C00000"/>
                </a:solidFill>
              </a:rPr>
              <a:t>7</a:t>
            </a:r>
            <a:r>
              <a:rPr lang="cs-CZ" b="1" dirty="0" smtClean="0">
                <a:solidFill>
                  <a:srgbClr val="C00000"/>
                </a:solidFill>
              </a:rPr>
              <a:t>. </a:t>
            </a:r>
            <a:r>
              <a:rPr lang="cs-CZ" b="1" dirty="0">
                <a:solidFill>
                  <a:srgbClr val="C00000"/>
                </a:solidFill>
              </a:rPr>
              <a:t>Kontrolní otázky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 pečeme výrobky z pevných těst?</a:t>
            </a:r>
            <a:endParaRPr lang="cs-CZ" dirty="0">
              <a:solidFill>
                <a:schemeClr val="tx1"/>
              </a:solidFill>
            </a:endParaRP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Jaké procesy </a:t>
            </a:r>
            <a:r>
              <a:rPr lang="cs-CZ" dirty="0">
                <a:solidFill>
                  <a:schemeClr val="tx1"/>
                </a:solidFill>
              </a:rPr>
              <a:t>probíhající v těstě při </a:t>
            </a:r>
            <a:r>
              <a:rPr lang="cs-CZ" dirty="0" smtClean="0">
                <a:solidFill>
                  <a:schemeClr val="tx1"/>
                </a:solidFill>
              </a:rPr>
              <a:t>pečení?</a:t>
            </a:r>
            <a:endParaRPr lang="cs-CZ" dirty="0">
              <a:solidFill>
                <a:schemeClr val="tx1"/>
              </a:solidFill>
            </a:endParaRP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Proč nelze ihned po upečení snímat pečivo z plechu?</a:t>
            </a:r>
            <a:endParaRPr lang="cs-CZ" dirty="0">
              <a:solidFill>
                <a:schemeClr val="tx1"/>
              </a:solidFill>
            </a:endParaRP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Jakým způsobem zjišťujeme </a:t>
            </a:r>
            <a:r>
              <a:rPr lang="cs-CZ" dirty="0" err="1" smtClean="0">
                <a:solidFill>
                  <a:schemeClr val="tx1"/>
                </a:solidFill>
              </a:rPr>
              <a:t>propečenost</a:t>
            </a:r>
            <a:r>
              <a:rPr lang="cs-CZ" dirty="0" smtClean="0">
                <a:solidFill>
                  <a:schemeClr val="tx1"/>
                </a:solidFill>
              </a:rPr>
              <a:t> výrobků?</a:t>
            </a:r>
            <a:endParaRPr lang="cs-CZ" dirty="0">
              <a:solidFill>
                <a:schemeClr val="tx1"/>
              </a:solidFill>
            </a:endParaRP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Jaké vady vznikají při zadělávání pevných těst, co je jejich příčinou?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Jaké vady vznikají při pečení?</a:t>
            </a:r>
          </a:p>
          <a:p>
            <a:pPr>
              <a:buAutoNum type="arabicPeriod"/>
            </a:pPr>
            <a:r>
              <a:rPr lang="cs-CZ" dirty="0" smtClean="0">
                <a:solidFill>
                  <a:schemeClr val="tx1"/>
                </a:solidFill>
              </a:rPr>
              <a:t>Které vady způsobují mikroorganizmy, co je příčinou?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906738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739022" cy="924475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rgbClr val="C00000"/>
                </a:solidFill>
              </a:rPr>
              <a:t>8</a:t>
            </a:r>
            <a:r>
              <a:rPr lang="cs-CZ" sz="2800" b="1" dirty="0" smtClean="0">
                <a:solidFill>
                  <a:srgbClr val="C00000"/>
                </a:solidFill>
              </a:rPr>
              <a:t>. </a:t>
            </a:r>
            <a:r>
              <a:rPr lang="cs-CZ" sz="2800" b="1" dirty="0">
                <a:solidFill>
                  <a:srgbClr val="C00000"/>
                </a:solidFill>
              </a:rPr>
              <a:t>Seznam použité literatury a </a:t>
            </a:r>
            <a:r>
              <a:rPr lang="cs-CZ" sz="2800" b="1" dirty="0" smtClean="0">
                <a:solidFill>
                  <a:srgbClr val="C00000"/>
                </a:solidFill>
              </a:rPr>
              <a:t>zdrojů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BLÁHA, L., CONKOVÁ, V., KADLEC, F.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výroba I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Praha: Informatorium, 2001. ISBN 80-86073-86-6</a:t>
            </a: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PŮLPÁNOVÁ,A.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Cukrářská technologie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Hradec Králové: R plus, 2001. ISBN 80-902492-2-1</a:t>
            </a:r>
            <a:endParaRPr lang="cs-CZ" dirty="0">
              <a:solidFill>
                <a:schemeClr val="tx1"/>
              </a:solidFill>
            </a:endParaRPr>
          </a:p>
          <a:p>
            <a:r>
              <a:rPr lang="cs-CZ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BLÁHA l. a kol. </a:t>
            </a:r>
            <a:r>
              <a:rPr lang="cs-CZ" b="1" i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Suroviny</a:t>
            </a:r>
            <a:r>
              <a:rPr lang="cs-CZ" b="1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. 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ea typeface="Arial Unicode MS" pitchFamily="34" charset="-128"/>
                <a:cs typeface="Tahoma" charset="0"/>
              </a:rPr>
              <a:t>4. vydání. Praha: Informatorium, 2007. ISBN 9788073330002</a:t>
            </a:r>
          </a:p>
          <a:p>
            <a:r>
              <a:rPr lang="cs-CZ" dirty="0">
                <a:solidFill>
                  <a:schemeClr val="tx1"/>
                </a:solidFill>
              </a:rPr>
              <a:t>Obrázky - </a:t>
            </a:r>
            <a:r>
              <a:rPr lang="cs-CZ" dirty="0" smtClean="0">
                <a:solidFill>
                  <a:schemeClr val="tx1"/>
                </a:solidFill>
              </a:rPr>
              <a:t>vlastní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7171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325</TotalTime>
  <Words>800</Words>
  <Application>Microsoft Office PowerPoint</Application>
  <PresentationFormat>Předvádění na obrazovce (4:3)</PresentationFormat>
  <Paragraphs>82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11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7" baseType="lpstr">
      <vt:lpstr>Arial Unicode MS</vt:lpstr>
      <vt:lpstr>Arial</vt:lpstr>
      <vt:lpstr>Arial CE</vt:lpstr>
      <vt:lpstr>Book Antiqua</vt:lpstr>
      <vt:lpstr>Calibri</vt:lpstr>
      <vt:lpstr>Courier New</vt:lpstr>
      <vt:lpstr>Tahoma</vt:lpstr>
      <vt:lpstr>Times New Roman</vt:lpstr>
      <vt:lpstr>Trebuchet MS</vt:lpstr>
      <vt:lpstr>Verdana</vt:lpstr>
      <vt:lpstr>Wingdings 2</vt:lpstr>
      <vt:lpstr>Spring</vt:lpstr>
      <vt:lpstr>Prezentace aplikace PowerPoint</vt:lpstr>
      <vt:lpstr>9. Pečení a vady výrobků z pevných těst</vt:lpstr>
      <vt:lpstr>Osnova</vt:lpstr>
      <vt:lpstr>1. Teplota</vt:lpstr>
      <vt:lpstr>2. Doba pečení</vt:lpstr>
      <vt:lpstr>3. Procesy probíhající v těstě při pečení</vt:lpstr>
      <vt:lpstr>4. Upečené korpusy</vt:lpstr>
      <vt:lpstr>5. Zjišťování propečenosti výrobků </vt:lpstr>
      <vt:lpstr>6. Vady pevných těst, příčiny</vt:lpstr>
      <vt:lpstr>Vady vznikající při zadělávání </vt:lpstr>
      <vt:lpstr>Vady vznikající při pečení </vt:lpstr>
      <vt:lpstr>Vady způsobené mikroorganismy</vt:lpstr>
      <vt:lpstr>Vady způsobené mikroorganismy </vt:lpstr>
      <vt:lpstr>7. Kontrolní otázky</vt:lpstr>
      <vt:lpstr>8. Seznam použité literatury a zdrojů</vt:lpstr>
    </vt:vector>
  </TitlesOfParts>
  <Company>HP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9. Pečení výrobků z pevných těst</dc:title>
  <dc:creator>Eva</dc:creator>
  <cp:lastModifiedBy>Zdeněk Laski</cp:lastModifiedBy>
  <cp:revision>36</cp:revision>
  <dcterms:created xsi:type="dcterms:W3CDTF">2013-03-17T15:14:12Z</dcterms:created>
  <dcterms:modified xsi:type="dcterms:W3CDTF">2014-06-04T16:31:41Z</dcterms:modified>
</cp:coreProperties>
</file>