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3B295CA-4484-4138-868C-4BB8C17A5C7E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98656A-A289-4A59-A678-5FD5B7BB27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65305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-1" y="1340768"/>
            <a:ext cx="9140825" cy="432048"/>
          </a:xfrm>
          <a:prstGeom prst="rect">
            <a:avLst/>
          </a:prstGeom>
        </p:spPr>
        <p:txBody>
          <a:bodyPr vert="horz" anchor="b">
            <a:normAutofit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400" b="1" dirty="0" smtClean="0">
                <a:latin typeface="Book Antiqua" pitchFamily="18" charset="0"/>
              </a:rPr>
              <a:t>Cukrářské technologie – </a:t>
            </a:r>
            <a:r>
              <a:rPr lang="cs-CZ" sz="2400" b="1" dirty="0">
                <a:latin typeface="Book Antiqua" pitchFamily="18" charset="0"/>
              </a:rPr>
              <a:t>pevná těsta a linecké těsto </a:t>
            </a:r>
            <a:r>
              <a:rPr lang="cs-CZ" sz="2400" b="1" dirty="0" smtClean="0">
                <a:latin typeface="Book Antiqua" pitchFamily="18" charset="0"/>
              </a:rPr>
              <a:t>třené </a:t>
            </a:r>
            <a:endParaRPr lang="cs-CZ" sz="2400" dirty="0">
              <a:latin typeface="Book Antiqua" pitchFamily="18" charset="0"/>
            </a:endParaRPr>
          </a:p>
        </p:txBody>
      </p:sp>
      <p:graphicFrame>
        <p:nvGraphicFramePr>
          <p:cNvPr id="6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18769499"/>
              </p:ext>
            </p:extLst>
          </p:nvPr>
        </p:nvGraphicFramePr>
        <p:xfrm>
          <a:off x="576263" y="1806575"/>
          <a:ext cx="8567737" cy="44308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CUT.0511.1C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seznamuje žáky s výrobky z lineckých těst. </a:t>
                      </a:r>
                      <a:r>
                        <a:rPr kumimoji="0" lang="cs-CZ" sz="1000" i="0" kern="12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Prezentaci lze rozdělit do více vyučovacích hodin.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403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Linecký</a:t>
                      </a:r>
                      <a:r>
                        <a:rPr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 koláček, košíček s ořechovou náplní, košíček s ovocem a máslovou náplní,  linecké výrobky s máslovou náplní.</a:t>
                      </a:r>
                      <a:endParaRPr lang="cs-CZ" sz="100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931" y="13680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38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060848"/>
            <a:ext cx="6172200" cy="1512168"/>
          </a:xfrm>
        </p:spPr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11. Výrobky z lineckých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61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650875" indent="-514350">
              <a:buFont typeface="Wingdings 2" pitchFamily="18" charset="2"/>
              <a:buAutoNum type="arabicPeriod"/>
            </a:pPr>
            <a:r>
              <a:rPr lang="cs-CZ" dirty="0"/>
              <a:t>Linecké kolečko – složení, charakteristika, výrobní postup</a:t>
            </a:r>
          </a:p>
          <a:p>
            <a:pPr marL="650875" indent="-514350">
              <a:buFont typeface="Wingdings 2" pitchFamily="18" charset="2"/>
              <a:buAutoNum type="arabicPeriod"/>
            </a:pPr>
            <a:r>
              <a:rPr lang="cs-CZ" dirty="0"/>
              <a:t>Linecký košíček s ořechovou náplní – složení, charakteristika, výrobní postup</a:t>
            </a:r>
          </a:p>
          <a:p>
            <a:pPr marL="650875" indent="-514350">
              <a:buFont typeface="Wingdings 2" pitchFamily="18" charset="2"/>
              <a:buAutoNum type="arabicPeriod"/>
            </a:pPr>
            <a:r>
              <a:rPr lang="cs-CZ" dirty="0"/>
              <a:t>Linecký košíček s ovocem a máslovou náplní – složení, charakteristika, výrobní postup</a:t>
            </a:r>
          </a:p>
          <a:p>
            <a:pPr marL="650875" indent="-514350">
              <a:buFont typeface="Wingdings 2" pitchFamily="18" charset="2"/>
              <a:buAutoNum type="arabicPeriod"/>
            </a:pPr>
            <a:r>
              <a:rPr lang="cs-CZ" dirty="0"/>
              <a:t>Linecké výrobky s máslovou náplní – charakteristika</a:t>
            </a:r>
          </a:p>
          <a:p>
            <a:pPr marL="650875" indent="-514350">
              <a:buFont typeface="Wingdings 2" pitchFamily="18" charset="2"/>
              <a:buAutoNum type="arabicPeriod"/>
            </a:pPr>
            <a:r>
              <a:rPr lang="cs-CZ" dirty="0"/>
              <a:t>Další výrobky z lineckého těsta</a:t>
            </a:r>
          </a:p>
          <a:p>
            <a:pPr marL="650875" indent="-514350">
              <a:buFont typeface="Wingdings 2" pitchFamily="18" charset="2"/>
              <a:buAutoNum type="arabicPeriod"/>
            </a:pPr>
            <a:r>
              <a:rPr lang="cs-CZ" dirty="0"/>
              <a:t>Kontrolní </a:t>
            </a:r>
            <a:r>
              <a:rPr lang="cs-CZ" dirty="0" smtClean="0"/>
              <a:t>otázky</a:t>
            </a:r>
          </a:p>
          <a:p>
            <a:pPr marL="650875" indent="-514350">
              <a:buFont typeface="Wingdings 2" pitchFamily="18" charset="2"/>
              <a:buAutoNum type="arabicPeriod"/>
            </a:pPr>
            <a:r>
              <a:rPr lang="cs-CZ" dirty="0" smtClean="0"/>
              <a:t>Seznam použité literatury a zdrojů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24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1. Linecký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koláček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136525" indent="0">
              <a:buNone/>
              <a:defRPr/>
            </a:pPr>
            <a:r>
              <a:rPr lang="cs-CZ" b="1" dirty="0"/>
              <a:t>Složení</a:t>
            </a:r>
          </a:p>
          <a:p>
            <a:pPr marL="136525" indent="0">
              <a:buNone/>
              <a:defRPr/>
            </a:pPr>
            <a:r>
              <a:rPr lang="cs-CZ" dirty="0"/>
              <a:t>Linecké kolečko - korpus</a:t>
            </a:r>
          </a:p>
          <a:p>
            <a:pPr marL="136525" indent="0">
              <a:buNone/>
              <a:defRPr/>
            </a:pPr>
            <a:r>
              <a:rPr lang="cs-CZ" dirty="0"/>
              <a:t>Ovocná náplň</a:t>
            </a:r>
          </a:p>
          <a:p>
            <a:pPr marL="136525" indent="0">
              <a:buNone/>
              <a:defRPr/>
            </a:pPr>
            <a:r>
              <a:rPr lang="cs-CZ" dirty="0" smtClean="0"/>
              <a:t>Moučkový cukr </a:t>
            </a:r>
            <a:r>
              <a:rPr lang="cs-CZ" dirty="0"/>
              <a:t>na posypání</a:t>
            </a:r>
          </a:p>
          <a:p>
            <a:pPr marL="137160" indent="0">
              <a:buClr>
                <a:schemeClr val="tx1">
                  <a:shade val="95000"/>
                </a:schemeClr>
              </a:buClr>
              <a:buNone/>
              <a:defRPr/>
            </a:pPr>
            <a:endParaRPr lang="cs-CZ" b="1" dirty="0"/>
          </a:p>
          <a:p>
            <a:pPr marL="137160" indent="0"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b="1" dirty="0"/>
              <a:t>Charakteristika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/>
              <a:t>Výrobek trvanlivějších </a:t>
            </a:r>
            <a:r>
              <a:rPr lang="cs-CZ" dirty="0" smtClean="0"/>
              <a:t>charakteru.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 smtClean="0"/>
              <a:t>Chuť </a:t>
            </a:r>
            <a:r>
              <a:rPr lang="cs-CZ" dirty="0"/>
              <a:t>lineckého korpusu je doplněná chutí </a:t>
            </a:r>
            <a:r>
              <a:rPr lang="cs-CZ" dirty="0" smtClean="0"/>
              <a:t>ovocné náplně.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 smtClean="0"/>
              <a:t>Tvar </a:t>
            </a:r>
            <a:r>
              <a:rPr lang="cs-CZ" dirty="0"/>
              <a:t>koleček, obdélníčků nebo jiných pravidelných </a:t>
            </a:r>
            <a:r>
              <a:rPr lang="cs-CZ" dirty="0" smtClean="0"/>
              <a:t>tvarů.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20" t="15722" r="22238" b="38110"/>
          <a:stretch/>
        </p:blipFill>
        <p:spPr>
          <a:xfrm>
            <a:off x="5364088" y="1340768"/>
            <a:ext cx="2736304" cy="23042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1827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Linecký koláček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/>
          <a:lstStyle/>
          <a:p>
            <a:pPr marL="136525" indent="0" algn="just">
              <a:buNone/>
            </a:pPr>
            <a:r>
              <a:rPr lang="cs-CZ" b="1" dirty="0"/>
              <a:t>Výrobní </a:t>
            </a:r>
            <a:r>
              <a:rPr lang="cs-CZ" b="1" dirty="0" smtClean="0"/>
              <a:t>postup - </a:t>
            </a:r>
            <a:r>
              <a:rPr lang="cs-CZ" dirty="0"/>
              <a:t>z vyváleného plátu těsta se tvořítkem vykrojí tvary koleček, u poloviny s vykrojeným středem. Po upečení se korpusy s nevykrojeným středem naplní marmeládou, na ně se položí korpus s vykrojeným středem, posypaný moučkovým cukrem. </a:t>
            </a:r>
            <a:endParaRPr lang="cs-CZ" b="1" dirty="0"/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1" t="29055" r="10447" b="22786"/>
          <a:stretch/>
        </p:blipFill>
        <p:spPr>
          <a:xfrm>
            <a:off x="1763688" y="4005064"/>
            <a:ext cx="5112568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6958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2. Linecký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košíček s ořechovou náplní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Eva\Desktop\FOTO\PEVNÁ A TŘENÉ\zákusky 02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49" t="12974" r="13387"/>
          <a:stretch/>
        </p:blipFill>
        <p:spPr bwMode="auto">
          <a:xfrm>
            <a:off x="4139952" y="1412776"/>
            <a:ext cx="4341417" cy="30243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cs-CZ" b="1" dirty="0"/>
              <a:t>Složení</a:t>
            </a:r>
          </a:p>
          <a:p>
            <a:pPr marL="0" indent="0">
              <a:buNone/>
              <a:defRPr/>
            </a:pPr>
            <a:r>
              <a:rPr lang="cs-CZ" dirty="0"/>
              <a:t>Linecký košíček - korpus</a:t>
            </a:r>
          </a:p>
          <a:p>
            <a:pPr marL="0" indent="0">
              <a:buNone/>
              <a:defRPr/>
            </a:pPr>
            <a:r>
              <a:rPr lang="cs-CZ" dirty="0"/>
              <a:t>Ořechová náplň</a:t>
            </a:r>
          </a:p>
          <a:p>
            <a:pPr marL="0" indent="0">
              <a:buNone/>
              <a:defRPr/>
            </a:pPr>
            <a:r>
              <a:rPr lang="cs-CZ" dirty="0"/>
              <a:t>CKP tmavá, ředěná</a:t>
            </a:r>
          </a:p>
          <a:p>
            <a:pPr marL="0" indent="0">
              <a:buNone/>
              <a:defRPr/>
            </a:pPr>
            <a:r>
              <a:rPr lang="cs-CZ" dirty="0"/>
              <a:t>Vlašský ořech</a:t>
            </a:r>
          </a:p>
          <a:p>
            <a:pPr marL="136525">
              <a:defRPr/>
            </a:pPr>
            <a:endParaRPr lang="cs-CZ" dirty="0"/>
          </a:p>
          <a:p>
            <a:pPr marL="137160">
              <a:buClr>
                <a:schemeClr val="tx1">
                  <a:shade val="95000"/>
                </a:schemeClr>
              </a:buClr>
              <a:defRPr/>
            </a:pPr>
            <a:r>
              <a:rPr lang="cs-CZ" b="1" dirty="0"/>
              <a:t>Charakteristika</a:t>
            </a:r>
          </a:p>
          <a:p>
            <a:pPr marL="480060" indent="-342900"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/>
              <a:t>Výrobek </a:t>
            </a:r>
            <a:r>
              <a:rPr lang="cs-CZ" dirty="0" err="1"/>
              <a:t>polotrvanlivého</a:t>
            </a:r>
            <a:r>
              <a:rPr lang="cs-CZ" dirty="0"/>
              <a:t> </a:t>
            </a:r>
            <a:r>
              <a:rPr lang="cs-CZ" dirty="0" smtClean="0"/>
              <a:t>charakteru.</a:t>
            </a:r>
          </a:p>
          <a:p>
            <a:pPr marL="480060" indent="-342900"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 smtClean="0"/>
              <a:t>Chuť </a:t>
            </a:r>
            <a:r>
              <a:rPr lang="cs-CZ" dirty="0"/>
              <a:t>je po vlašských jádrech, doplněná chutí a vůní rumu a </a:t>
            </a:r>
            <a:r>
              <a:rPr lang="cs-CZ" dirty="0" smtClean="0"/>
              <a:t>vanilínu.</a:t>
            </a:r>
          </a:p>
          <a:p>
            <a:pPr marL="480060" indent="-342900"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 smtClean="0"/>
              <a:t>Výrobek </a:t>
            </a:r>
            <a:r>
              <a:rPr lang="cs-CZ" dirty="0"/>
              <a:t>kuželovitého tvaru, který je potažen v CKP a na povrchu je </a:t>
            </a:r>
            <a:r>
              <a:rPr lang="cs-CZ" dirty="0" smtClean="0"/>
              <a:t>dozdoben čtvrtkou </a:t>
            </a:r>
            <a:r>
              <a:rPr lang="cs-CZ" dirty="0"/>
              <a:t>jádra vlašského </a:t>
            </a:r>
            <a:r>
              <a:rPr lang="cs-CZ" dirty="0" smtClean="0"/>
              <a:t>ořechu nebo vlašským ořechem strouhaným.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5502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Linecký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košíček s ořechovou náplní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20888"/>
            <a:ext cx="7467600" cy="4053064"/>
          </a:xfrm>
        </p:spPr>
        <p:txBody>
          <a:bodyPr/>
          <a:lstStyle/>
          <a:p>
            <a:pPr marL="136525" indent="0" algn="just">
              <a:buNone/>
            </a:pPr>
            <a:r>
              <a:rPr lang="cs-CZ" b="1" dirty="0" smtClean="0"/>
              <a:t>Výrobní postup </a:t>
            </a:r>
            <a:r>
              <a:rPr lang="cs-CZ" dirty="0" smtClean="0"/>
              <a:t>- do </a:t>
            </a:r>
            <a:r>
              <a:rPr lang="cs-CZ" dirty="0"/>
              <a:t>korpusů lineckých košíčků se nastříká sáčkem </a:t>
            </a:r>
            <a:r>
              <a:rPr lang="cs-CZ" dirty="0" smtClean="0"/>
              <a:t>a </a:t>
            </a:r>
            <a:r>
              <a:rPr lang="cs-CZ" dirty="0"/>
              <a:t>trubičkou ořechová náplň. Po ztuhnutí náplně se horní část  košíčků potáhne upravenou CKP a na povrch se zdobí čtvrtkou jádra vlašského ořechu. </a:t>
            </a:r>
          </a:p>
        </p:txBody>
      </p:sp>
    </p:spTree>
    <p:extLst>
      <p:ext uri="{BB962C8B-B14F-4D97-AF65-F5344CB8AC3E}">
        <p14:creationId xmlns:p14="http://schemas.microsoft.com/office/powerpoint/2010/main" val="83719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3.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Linecký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košíček s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ovocem a máslovou náplní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cs-CZ" b="1" dirty="0" smtClean="0"/>
              <a:t>Složení</a:t>
            </a:r>
            <a:endParaRPr lang="cs-CZ" b="1" dirty="0"/>
          </a:p>
          <a:p>
            <a:pPr marL="0" indent="0">
              <a:buNone/>
              <a:defRPr/>
            </a:pPr>
            <a:r>
              <a:rPr lang="cs-CZ" dirty="0"/>
              <a:t>Linecký košíček - korpus</a:t>
            </a:r>
          </a:p>
          <a:p>
            <a:pPr marL="0" indent="0">
              <a:buNone/>
              <a:defRPr/>
            </a:pPr>
            <a:r>
              <a:rPr lang="cs-CZ" dirty="0"/>
              <a:t>Žloutkový máslový krém</a:t>
            </a:r>
          </a:p>
          <a:p>
            <a:pPr marL="0" indent="0">
              <a:buNone/>
              <a:defRPr/>
            </a:pPr>
            <a:r>
              <a:rPr lang="cs-CZ" dirty="0" smtClean="0"/>
              <a:t>Ovoce</a:t>
            </a:r>
            <a:endParaRPr lang="cs-CZ" dirty="0"/>
          </a:p>
          <a:p>
            <a:pPr marL="0" indent="0">
              <a:buNone/>
              <a:defRPr/>
            </a:pPr>
            <a:r>
              <a:rPr lang="cs-CZ" dirty="0"/>
              <a:t>Agarová poleva, upravená</a:t>
            </a:r>
          </a:p>
          <a:p>
            <a:pPr marL="136525"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b="1" dirty="0" smtClean="0"/>
              <a:t>Charakteristika</a:t>
            </a:r>
            <a:endParaRPr lang="cs-CZ" dirty="0"/>
          </a:p>
          <a:p>
            <a:pPr marL="480060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/>
              <a:t>Chuť po žloutkovém krému a ovoci, doplněnou chutí lineckého </a:t>
            </a:r>
            <a:r>
              <a:rPr lang="cs-CZ" dirty="0" smtClean="0"/>
              <a:t>korpusu.</a:t>
            </a:r>
          </a:p>
          <a:p>
            <a:pPr marL="480060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 smtClean="0"/>
              <a:t>Výrobek </a:t>
            </a:r>
            <a:r>
              <a:rPr lang="cs-CZ" dirty="0"/>
              <a:t>kuželovitého tvaru, povrch košíčku je zdoben ovocem a potažen agarovou </a:t>
            </a:r>
            <a:r>
              <a:rPr lang="cs-CZ" dirty="0" smtClean="0"/>
              <a:t>polevou.</a:t>
            </a:r>
          </a:p>
          <a:p>
            <a:pPr marL="480060" indent="-34290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Courier New" pitchFamily="49" charset="0"/>
              <a:buChar char="o"/>
              <a:defRPr/>
            </a:pPr>
            <a:r>
              <a:rPr lang="cs-CZ" dirty="0" smtClean="0"/>
              <a:t>Výrobek je určený </a:t>
            </a:r>
            <a:r>
              <a:rPr lang="cs-CZ" dirty="0"/>
              <a:t>k rychlé </a:t>
            </a:r>
            <a:r>
              <a:rPr lang="cs-CZ" dirty="0" smtClean="0"/>
              <a:t>spotřebě.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45"/>
          <a:stretch/>
        </p:blipFill>
        <p:spPr bwMode="auto">
          <a:xfrm>
            <a:off x="5580113" y="2060848"/>
            <a:ext cx="2304254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526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284984"/>
            <a:ext cx="5256584" cy="3312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Linecký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košíček s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ovocem a máslovou náplní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136525" indent="0" algn="just">
              <a:buNone/>
            </a:pPr>
            <a:r>
              <a:rPr lang="cs-CZ" b="1" dirty="0"/>
              <a:t>Výrobní </a:t>
            </a:r>
            <a:r>
              <a:rPr lang="cs-CZ" b="1" dirty="0" smtClean="0"/>
              <a:t>postup </a:t>
            </a:r>
            <a:r>
              <a:rPr lang="cs-CZ" dirty="0" smtClean="0"/>
              <a:t>- do </a:t>
            </a:r>
            <a:r>
              <a:rPr lang="cs-CZ" dirty="0"/>
              <a:t>vychladlých košíčků se nastříká žloutkový máslový krém a naskládá se čerstvé nebo kompotové ovoce. Ovoce i náplň se po zatuhnutí zalije upravenou agarovou polevou. </a:t>
            </a:r>
          </a:p>
          <a:p>
            <a:pPr marL="0" indent="0" algn="just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6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70609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4. Linecké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výrobky s máslovou náplní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5349208"/>
          </a:xfrm>
        </p:spPr>
        <p:txBody>
          <a:bodyPr/>
          <a:lstStyle/>
          <a:p>
            <a:pPr marL="137160" indent="0"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b="1" dirty="0"/>
              <a:t>Charakteristika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Wingdings" pitchFamily="2" charset="2"/>
              <a:buChar char="v"/>
              <a:defRPr/>
            </a:pPr>
            <a:r>
              <a:rPr lang="cs-CZ" dirty="0"/>
              <a:t>Různé tvary (oválky, srdíčka,…)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Wingdings" pitchFamily="2" charset="2"/>
              <a:buChar char="v"/>
              <a:defRPr/>
            </a:pPr>
            <a:r>
              <a:rPr lang="cs-CZ" dirty="0"/>
              <a:t>Dvě vrstvy korpusu spojené máslovým krémem 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Wingdings" pitchFamily="2" charset="2"/>
              <a:buChar char="v"/>
              <a:defRPr/>
            </a:pPr>
            <a:r>
              <a:rPr lang="cs-CZ" dirty="0"/>
              <a:t>Na povrchu potaženy v upravené CKP nebo v tukové polevě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Wingdings" pitchFamily="2" charset="2"/>
              <a:buChar char="v"/>
              <a:defRPr/>
            </a:pPr>
            <a:r>
              <a:rPr lang="cs-CZ" dirty="0"/>
              <a:t>Zdobení – máslový krém, polevy, jádroviny…</a:t>
            </a:r>
          </a:p>
          <a:p>
            <a:pPr marL="594360" indent="-457200">
              <a:buClr>
                <a:schemeClr val="tx1">
                  <a:shade val="95000"/>
                </a:schemeClr>
              </a:buClr>
              <a:buFont typeface="Wingdings" pitchFamily="2" charset="2"/>
              <a:buChar char="v"/>
              <a:defRPr/>
            </a:pPr>
            <a:r>
              <a:rPr lang="cs-CZ" dirty="0"/>
              <a:t>Linecké těsto základní nebo </a:t>
            </a:r>
            <a:r>
              <a:rPr lang="cs-CZ" dirty="0" smtClean="0"/>
              <a:t>kakaové</a:t>
            </a:r>
            <a:endParaRPr lang="cs-CZ" dirty="0"/>
          </a:p>
        </p:txBody>
      </p:sp>
      <p:pic>
        <p:nvPicPr>
          <p:cNvPr id="2051" name="Picture 3" descr="C:\Users\Eva\Desktop\FOTO\PEVNÁ A TŘENÉ\dílna 00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54" r="12515"/>
          <a:stretch/>
        </p:blipFill>
        <p:spPr bwMode="auto">
          <a:xfrm>
            <a:off x="5436096" y="4406402"/>
            <a:ext cx="2232248" cy="21189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67" t="28918" r="63828" b="22894"/>
          <a:stretch/>
        </p:blipFill>
        <p:spPr bwMode="auto">
          <a:xfrm>
            <a:off x="850331" y="4313745"/>
            <a:ext cx="2222956" cy="22115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68" t="-8246" r="38893" b="58736"/>
          <a:stretch/>
        </p:blipFill>
        <p:spPr bwMode="auto">
          <a:xfrm>
            <a:off x="3275856" y="3910189"/>
            <a:ext cx="2016224" cy="26151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282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5. Další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výrobky z lineckého  těsta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Linecké výrobky s ovocnou náplní a máslovým </a:t>
            </a:r>
            <a:r>
              <a:rPr lang="cs-CZ" dirty="0" smtClean="0"/>
              <a:t>krémem</a:t>
            </a:r>
            <a:endParaRPr lang="cs-CZ" dirty="0"/>
          </a:p>
          <a:p>
            <a:pPr>
              <a:defRPr/>
            </a:pPr>
            <a:r>
              <a:rPr lang="cs-CZ" dirty="0"/>
              <a:t>Linecké košíčky s bílkovým ochuceným </a:t>
            </a:r>
            <a:r>
              <a:rPr lang="cs-CZ" dirty="0" smtClean="0"/>
              <a:t>krémem</a:t>
            </a:r>
            <a:endParaRPr lang="cs-CZ" dirty="0"/>
          </a:p>
          <a:p>
            <a:pPr>
              <a:defRPr/>
            </a:pPr>
            <a:r>
              <a:rPr lang="cs-CZ" dirty="0"/>
              <a:t>Linecké ovocné </a:t>
            </a:r>
            <a:r>
              <a:rPr lang="cs-CZ" dirty="0" smtClean="0"/>
              <a:t>řezy</a:t>
            </a:r>
            <a:endParaRPr lang="cs-CZ" dirty="0"/>
          </a:p>
          <a:p>
            <a:pPr>
              <a:defRPr/>
            </a:pPr>
            <a:r>
              <a:rPr lang="cs-CZ" dirty="0"/>
              <a:t>Ledové řezy</a:t>
            </a:r>
          </a:p>
          <a:p>
            <a:pPr>
              <a:defRPr/>
            </a:pPr>
            <a:r>
              <a:rPr lang="cs-CZ" dirty="0"/>
              <a:t>Linecké kokosové řezy</a:t>
            </a:r>
          </a:p>
          <a:p>
            <a:pPr>
              <a:defRPr/>
            </a:pPr>
            <a:r>
              <a:rPr lang="cs-CZ" dirty="0"/>
              <a:t>Moravské tyčinky</a:t>
            </a:r>
          </a:p>
          <a:p>
            <a:pPr>
              <a:defRPr/>
            </a:pPr>
            <a:r>
              <a:rPr lang="cs-CZ" dirty="0"/>
              <a:t>Linecké pečivo dvoubarevné</a:t>
            </a:r>
            <a:r>
              <a:rPr lang="cs-CZ" dirty="0" smtClean="0"/>
              <a:t>…</a:t>
            </a:r>
            <a:endParaRPr lang="cs-CZ" dirty="0"/>
          </a:p>
          <a:p>
            <a:pPr marL="136525" indent="0">
              <a:buNone/>
              <a:defRPr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302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6. Kontrolní otázky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650875" indent="-514350">
              <a:buFont typeface="+mj-lt"/>
              <a:buAutoNum type="arabicPeriod"/>
              <a:defRPr/>
            </a:pPr>
            <a:endParaRPr lang="cs-CZ" dirty="0"/>
          </a:p>
          <a:p>
            <a:pPr marL="650875" indent="-514350">
              <a:buFont typeface="+mj-lt"/>
              <a:buAutoNum type="arabicPeriod"/>
              <a:defRPr/>
            </a:pPr>
            <a:r>
              <a:rPr lang="cs-CZ" dirty="0" smtClean="0"/>
              <a:t>Jaké náplně používáme do lineckých korpusů? </a:t>
            </a:r>
            <a:endParaRPr lang="cs-CZ" dirty="0"/>
          </a:p>
          <a:p>
            <a:pPr marL="650875" indent="-514350">
              <a:buFont typeface="+mj-lt"/>
              <a:buAutoNum type="arabicPeriod"/>
              <a:defRPr/>
            </a:pPr>
            <a:r>
              <a:rPr lang="cs-CZ" dirty="0" smtClean="0"/>
              <a:t>Jaké výrobky znáš z lineckých košíčků? </a:t>
            </a:r>
            <a:endParaRPr lang="cs-CZ" dirty="0"/>
          </a:p>
          <a:p>
            <a:pPr marL="650875" indent="-514350">
              <a:buFont typeface="+mj-lt"/>
              <a:buAutoNum type="arabicPeriod"/>
              <a:defRPr/>
            </a:pPr>
            <a:r>
              <a:rPr lang="cs-CZ" dirty="0" smtClean="0"/>
              <a:t>Jaká je </a:t>
            </a:r>
            <a:r>
              <a:rPr lang="cs-CZ" smtClean="0"/>
              <a:t>trvanlivost lineckého </a:t>
            </a:r>
            <a:r>
              <a:rPr lang="cs-CZ" dirty="0" smtClean="0"/>
              <a:t>košíčku s ořechovou náplní?</a:t>
            </a:r>
            <a:endParaRPr lang="cs-CZ" dirty="0"/>
          </a:p>
          <a:p>
            <a:pPr marL="650875" indent="-514350">
              <a:buFont typeface="+mj-lt"/>
              <a:buAutoNum type="arabicPeriod"/>
              <a:defRPr/>
            </a:pPr>
            <a:r>
              <a:rPr lang="cs-CZ" dirty="0" smtClean="0"/>
              <a:t>Jaký je výrobní </a:t>
            </a:r>
            <a:r>
              <a:rPr lang="cs-CZ" dirty="0"/>
              <a:t>postup lineckého </a:t>
            </a:r>
            <a:r>
              <a:rPr lang="cs-CZ" dirty="0" smtClean="0"/>
              <a:t>kolečka?</a:t>
            </a:r>
            <a:endParaRPr lang="cs-CZ" dirty="0"/>
          </a:p>
          <a:p>
            <a:pPr marL="650875" indent="-514350">
              <a:buFont typeface="+mj-lt"/>
              <a:buAutoNum type="arabicPeriod"/>
              <a:defRPr/>
            </a:pPr>
            <a:endParaRPr lang="cs-CZ" dirty="0"/>
          </a:p>
          <a:p>
            <a:pPr marL="136525" indent="0">
              <a:buNone/>
              <a:defRPr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45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7.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Seznam použité literatury 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zdrojů: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/>
          </a:p>
          <a:p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/>
              <a:t>Obrázky - vlastní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82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99</TotalTime>
  <Words>605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4" baseType="lpstr">
      <vt:lpstr>Arial Unicode MS</vt:lpstr>
      <vt:lpstr>Arial CE</vt:lpstr>
      <vt:lpstr>Book Antiqua</vt:lpstr>
      <vt:lpstr>Calibri</vt:lpstr>
      <vt:lpstr>Century Schoolbook</vt:lpstr>
      <vt:lpstr>Courier New</vt:lpstr>
      <vt:lpstr>Tahoma</vt:lpstr>
      <vt:lpstr>Times New Roman</vt:lpstr>
      <vt:lpstr>Wingdings</vt:lpstr>
      <vt:lpstr>Wingdings 2</vt:lpstr>
      <vt:lpstr>Arkýř</vt:lpstr>
      <vt:lpstr>Prezentace aplikace PowerPoint</vt:lpstr>
      <vt:lpstr>11. Výrobky z lineckých těst</vt:lpstr>
      <vt:lpstr>Osnova</vt:lpstr>
      <vt:lpstr>1. Linecký koláček</vt:lpstr>
      <vt:lpstr>Linecký koláček</vt:lpstr>
      <vt:lpstr>2. Linecký košíček s ořechovou náplní</vt:lpstr>
      <vt:lpstr>Linecký košíček s ořechovou náplní</vt:lpstr>
      <vt:lpstr>3. Linecký košíček s ovocem a máslovou náplní</vt:lpstr>
      <vt:lpstr>Linecký košíček s ovocem a máslovou náplní</vt:lpstr>
      <vt:lpstr>4. Linecké výrobky s máslovou náplní</vt:lpstr>
      <vt:lpstr>5. Další výrobky z lineckého  těsta</vt:lpstr>
      <vt:lpstr>6. Kontrolní otázky</vt:lpstr>
      <vt:lpstr>7.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Výrobky  z lineckých těst</dc:title>
  <dc:creator>Eva</dc:creator>
  <cp:lastModifiedBy>Zdeněk Laski</cp:lastModifiedBy>
  <cp:revision>24</cp:revision>
  <dcterms:created xsi:type="dcterms:W3CDTF">2013-03-17T15:21:42Z</dcterms:created>
  <dcterms:modified xsi:type="dcterms:W3CDTF">2014-06-04T16:32:09Z</dcterms:modified>
</cp:coreProperties>
</file>