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71" r:id="rId3"/>
    <p:sldId id="258" r:id="rId4"/>
    <p:sldId id="264" r:id="rId5"/>
    <p:sldId id="265" r:id="rId6"/>
    <p:sldId id="267" r:id="rId7"/>
    <p:sldId id="268" r:id="rId8"/>
    <p:sldId id="269" r:id="rId9"/>
    <p:sldId id="261" r:id="rId10"/>
    <p:sldId id="270" r:id="rId11"/>
    <p:sldId id="260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 varScale="1">
        <p:scale>
          <a:sx n="110" d="100"/>
          <a:sy n="110" d="100"/>
        </p:scale>
        <p:origin x="1650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D7A8D-244E-4D23-9122-74F04C981CF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6D19-E4B3-4200-9EF5-5BEB32CA897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D7A8D-244E-4D23-9122-74F04C981CF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6D19-E4B3-4200-9EF5-5BEB32CA89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D7A8D-244E-4D23-9122-74F04C981CF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6D19-E4B3-4200-9EF5-5BEB32CA897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D7A8D-244E-4D23-9122-74F04C981CF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6D19-E4B3-4200-9EF5-5BEB32CA89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D7A8D-244E-4D23-9122-74F04C981CF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6D19-E4B3-4200-9EF5-5BEB32CA89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D7A8D-244E-4D23-9122-74F04C981CF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6D19-E4B3-4200-9EF5-5BEB32CA89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D7A8D-244E-4D23-9122-74F04C981CF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6D19-E4B3-4200-9EF5-5BEB32CA89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D7A8D-244E-4D23-9122-74F04C981CF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6D19-E4B3-4200-9EF5-5BEB32CA89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D7A8D-244E-4D23-9122-74F04C981CF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27C6D19-E4B3-4200-9EF5-5BEB32CA897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D7A8D-244E-4D23-9122-74F04C981CF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6D19-E4B3-4200-9EF5-5BEB32CA89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D7A8D-244E-4D23-9122-74F04C981CF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C6D19-E4B3-4200-9EF5-5BEB32CA89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0D7A8D-244E-4D23-9122-74F04C981CF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27C6D19-E4B3-4200-9EF5-5BEB32CA897D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6165305"/>
            <a:ext cx="9137650" cy="648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9664008"/>
              </p:ext>
            </p:extLst>
          </p:nvPr>
        </p:nvGraphicFramePr>
        <p:xfrm>
          <a:off x="280869" y="1916833"/>
          <a:ext cx="8467595" cy="43312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556318"/>
              </a:tblGrid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CUT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CUT.0513.1C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Pevná</a:t>
                      </a:r>
                      <a:r>
                        <a:rPr lang="cs-CZ" sz="10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těsta a linecké třené těsto</a:t>
                      </a:r>
                      <a:endParaRPr lang="cs-CZ" sz="100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8840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 seznamuje žáky s charakteristikou, 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s výběrem surovin, výrobním postupem a výrobky z  křehkého těsta.</a:t>
                      </a:r>
                      <a:endParaRPr kumimoji="0" lang="cs-CZ" sz="1000" i="0" kern="12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07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89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Arial CE" pitchFamily="34" charset="-18"/>
                        </a:rPr>
                        <a:t>Kypřidla,</a:t>
                      </a:r>
                      <a:r>
                        <a:rPr lang="cs-CZ" sz="1000" baseline="0" dirty="0" smtClean="0">
                          <a:latin typeface="Arial CE" pitchFamily="34" charset="-18"/>
                        </a:rPr>
                        <a:t> výrobní postup, křehké záviny</a:t>
                      </a:r>
                      <a:r>
                        <a:rPr lang="cs-CZ" sz="1000" baseline="0" smtClean="0">
                          <a:latin typeface="Arial CE" pitchFamily="34" charset="-18"/>
                        </a:rPr>
                        <a:t>, křehké koláčky</a:t>
                      </a:r>
                      <a:r>
                        <a:rPr lang="cs-CZ" sz="1000" baseline="0" dirty="0" smtClean="0">
                          <a:latin typeface="Arial CE" pitchFamily="34" charset="-18"/>
                        </a:rPr>
                        <a:t>.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12. 2012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Zástupný symbol pro text 8"/>
          <p:cNvSpPr txBox="1">
            <a:spLocks/>
          </p:cNvSpPr>
          <p:nvPr/>
        </p:nvSpPr>
        <p:spPr>
          <a:xfrm>
            <a:off x="0" y="1390650"/>
            <a:ext cx="9144000" cy="6477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400" b="1" dirty="0" smtClean="0">
                <a:latin typeface="Book Antiqua" pitchFamily="18" charset="0"/>
              </a:rPr>
              <a:t>Cukrářské technologie – </a:t>
            </a:r>
            <a:r>
              <a:rPr lang="cs-CZ" sz="2400" b="1" dirty="0">
                <a:latin typeface="Book Antiqua" pitchFamily="18" charset="0"/>
              </a:rPr>
              <a:t>pevná těsta a linecké těsto třené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17814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127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2924944"/>
            <a:ext cx="7851648" cy="2016224"/>
          </a:xfrm>
        </p:spPr>
        <p:txBody>
          <a:bodyPr/>
          <a:lstStyle/>
          <a:p>
            <a:r>
              <a:rPr lang="cs-CZ" dirty="0">
                <a:solidFill>
                  <a:srgbClr val="FFFF00"/>
                </a:solidFill>
              </a:rPr>
              <a:t>13. Křehké těsto, výrobky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1980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Charakteristika </a:t>
            </a:r>
            <a:r>
              <a:rPr lang="cs-CZ" dirty="0"/>
              <a:t>křehkých </a:t>
            </a:r>
            <a:r>
              <a:rPr lang="cs-CZ" dirty="0" smtClean="0"/>
              <a:t>těst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Přehled surovin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Výrobní postup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Technologické schéma – strojová výroba křehkého těsta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Sortiment výrobků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Výrobky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Kontrolní 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Seznam použité literatury a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99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1. Charakteristika křehkých těst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687688"/>
          </a:xfrm>
        </p:spPr>
        <p:txBody>
          <a:bodyPr>
            <a:normAutofit/>
          </a:bodyPr>
          <a:lstStyle/>
          <a:p>
            <a:r>
              <a:rPr lang="cs-CZ" dirty="0" smtClean="0"/>
              <a:t>Surovinovým složením patří mezi tzv. levnější druhy </a:t>
            </a:r>
            <a:r>
              <a:rPr lang="cs-CZ" dirty="0"/>
              <a:t>pevných </a:t>
            </a:r>
            <a:r>
              <a:rPr lang="cs-CZ" dirty="0" smtClean="0"/>
              <a:t>těst.</a:t>
            </a:r>
          </a:p>
          <a:p>
            <a:r>
              <a:rPr lang="cs-CZ" dirty="0" smtClean="0"/>
              <a:t>Těsto má světle žlutou barvu bez tmavších nebo světlejších skvrn a teček.</a:t>
            </a:r>
          </a:p>
          <a:p>
            <a:r>
              <a:rPr lang="cs-CZ" dirty="0"/>
              <a:t>Křehká těsta obsahují méně tuku - 18 %, proto je nutný přídavek vody a </a:t>
            </a:r>
            <a:r>
              <a:rPr lang="cs-CZ" dirty="0" smtClean="0"/>
              <a:t>kypřidla.</a:t>
            </a:r>
          </a:p>
          <a:p>
            <a:r>
              <a:rPr lang="cs-CZ" dirty="0" smtClean="0"/>
              <a:t>Odležené těsto je krátké, ale elastické</a:t>
            </a:r>
            <a:r>
              <a:rPr lang="cs-CZ" dirty="0"/>
              <a:t>. Při vyvalování v ploše a krajích nepraská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596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79532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2. Přehled surovin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Pšeničná mouka hladká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Cukr moučka 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</a:t>
            </a:r>
            <a:r>
              <a:rPr lang="cs-CZ" dirty="0" smtClean="0"/>
              <a:t>argarín stolní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Vejce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Sušené mléko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Voda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Hydrogenuhličitan amonný</a:t>
            </a:r>
            <a:endParaRPr lang="cs-CZ" dirty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94328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3. Výrobní postup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363272" cy="4119736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Mouku, moučkový cukr a sušené mléko prosejeme a vysypeme do kotle šlehacího stroje s hákem nebo do mísícího stroje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Směs zlehka promícháme, přidáme zhomogenizovaný tuk spolu s prošlehaným roztokem vajec, vody a kypřidla.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Těsto promícháme až vznikne stejnorodá hmota.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Hotové těsto necháme v chladném prostředí odležet, nejlépe do druhého dne.</a:t>
            </a:r>
          </a:p>
        </p:txBody>
      </p:sp>
    </p:spTree>
    <p:extLst>
      <p:ext uri="{BB962C8B-B14F-4D97-AF65-F5344CB8AC3E}">
        <p14:creationId xmlns:p14="http://schemas.microsoft.com/office/powerpoint/2010/main" val="1727404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692696"/>
            <a:ext cx="8147248" cy="1008112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400" dirty="0" smtClean="0"/>
              <a:t>4. Technologické schéma - strojová výroba křehkého těsta </a:t>
            </a:r>
            <a:endParaRPr lang="cs-CZ" sz="4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6" t="3152" r="2107" b="2405"/>
          <a:stretch/>
        </p:blipFill>
        <p:spPr bwMode="auto">
          <a:xfrm>
            <a:off x="395536" y="1841500"/>
            <a:ext cx="8280920" cy="4323804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5894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5. Sortiment výrobků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404772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Koláčky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Záviny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Řezy</a:t>
            </a:r>
          </a:p>
          <a:p>
            <a:pPr>
              <a:buFont typeface="Wingdings" pitchFamily="2" charset="2"/>
              <a:buChar char="ü"/>
            </a:pPr>
            <a:r>
              <a:rPr lang="cs-CZ" dirty="0" err="1"/>
              <a:t>P</a:t>
            </a:r>
            <a:r>
              <a:rPr lang="cs-CZ" dirty="0" err="1" smtClean="0"/>
              <a:t>áje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dirty="0" smtClean="0"/>
              <a:t>Kombinací náplní a způsobů  tvarování dosáhneme bohatšího  sortimentu vyráběných druhů výrobků. Některé výrobky můžeme sypat drobenkou.  Výrobky jsou méně trvanlivé.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39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6. Výrobky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b="1" dirty="0"/>
              <a:t>Křehké </a:t>
            </a:r>
            <a:r>
              <a:rPr lang="cs-CZ" b="1" dirty="0" smtClean="0"/>
              <a:t>záviny  - </a:t>
            </a:r>
            <a:r>
              <a:rPr lang="cs-CZ" dirty="0" smtClean="0"/>
              <a:t>pečou </a:t>
            </a:r>
            <a:r>
              <a:rPr lang="cs-CZ" dirty="0"/>
              <a:t>se v hliníkových miskách obdélníkového tvaru, v nichž se i prodávají. </a:t>
            </a:r>
            <a:r>
              <a:rPr lang="cs-CZ" dirty="0" smtClean="0"/>
              <a:t>Na </a:t>
            </a:r>
            <a:r>
              <a:rPr lang="cs-CZ" dirty="0"/>
              <a:t>povrchu jsou záviny posypány drobenkou na koláče. Vyrábějí se na mechanizované lince na jemné pečivo.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56" t="22535" r="4084" b="23005"/>
          <a:stretch/>
        </p:blipFill>
        <p:spPr>
          <a:xfrm>
            <a:off x="2339752" y="4221088"/>
            <a:ext cx="4824536" cy="17281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79949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Výrobky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b="1" dirty="0" smtClean="0"/>
              <a:t>Křehké koláčky</a:t>
            </a:r>
            <a:r>
              <a:rPr lang="cs-CZ" dirty="0" smtClean="0"/>
              <a:t> jsou čtvercového - šátečkového tvaru, na povrchu lesklé, zlatohnědé barvy se zapečenými nestejnoměrnými kousky drobenky na koláče. Výrobek je plněný ovocnou náplní. </a:t>
            </a:r>
          </a:p>
          <a:p>
            <a:pPr marL="0" indent="0" algn="just">
              <a:buNone/>
            </a:pPr>
            <a:endParaRPr lang="cs-CZ" b="1" dirty="0" smtClean="0"/>
          </a:p>
          <a:p>
            <a:pPr marL="0" indent="0" algn="just">
              <a:buNone/>
            </a:pPr>
            <a:r>
              <a:rPr lang="cs-CZ" b="1" dirty="0" err="1" smtClean="0"/>
              <a:t>Páje</a:t>
            </a:r>
            <a:r>
              <a:rPr lang="cs-CZ" b="1" dirty="0" smtClean="0"/>
              <a:t> </a:t>
            </a:r>
            <a:r>
              <a:rPr lang="cs-CZ" dirty="0" smtClean="0"/>
              <a:t>jsou velké koláče talířovitého tvaru. Plněné ovocem nebo jinými náplněmi. Pečou </a:t>
            </a:r>
            <a:r>
              <a:rPr lang="cs-CZ" dirty="0"/>
              <a:t>se v hliníkových miskách </a:t>
            </a:r>
            <a:r>
              <a:rPr lang="cs-CZ" dirty="0" smtClean="0"/>
              <a:t>kulatého </a:t>
            </a:r>
            <a:r>
              <a:rPr lang="cs-CZ" dirty="0"/>
              <a:t>tvaru, v nichž se i prodávají.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11882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7. Kontrolní </a:t>
            </a:r>
            <a:r>
              <a:rPr lang="cs-CZ" dirty="0"/>
              <a:t>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AutoNum type="arabicPeriod"/>
            </a:pPr>
            <a:r>
              <a:rPr lang="cs-CZ" sz="2400" dirty="0"/>
              <a:t>Jaká je základní receptura na </a:t>
            </a:r>
            <a:r>
              <a:rPr lang="cs-CZ" sz="2400" dirty="0" smtClean="0"/>
              <a:t>křehké </a:t>
            </a:r>
            <a:r>
              <a:rPr lang="cs-CZ" sz="2400" dirty="0"/>
              <a:t>těsto</a:t>
            </a:r>
            <a:r>
              <a:rPr lang="cs-CZ" sz="2400" dirty="0" smtClean="0"/>
              <a:t>?</a:t>
            </a:r>
            <a:endParaRPr lang="cs-CZ" sz="2400" dirty="0"/>
          </a:p>
          <a:p>
            <a:pPr>
              <a:buAutoNum type="arabicPeriod"/>
            </a:pPr>
            <a:r>
              <a:rPr lang="cs-CZ" sz="2400" dirty="0"/>
              <a:t>Čím u křehkých těst nahradíme tuk?</a:t>
            </a:r>
          </a:p>
          <a:p>
            <a:pPr>
              <a:buAutoNum type="arabicPeriod"/>
            </a:pPr>
            <a:r>
              <a:rPr lang="cs-CZ" sz="2400" dirty="0"/>
              <a:t>Jaké vlastnosti mají </a:t>
            </a:r>
            <a:r>
              <a:rPr lang="cs-CZ" sz="2400" dirty="0" smtClean="0"/>
              <a:t>křehká těsta?</a:t>
            </a:r>
          </a:p>
          <a:p>
            <a:pPr>
              <a:buAutoNum type="arabicPeriod"/>
            </a:pPr>
            <a:r>
              <a:rPr lang="cs-CZ" sz="2400" dirty="0" smtClean="0"/>
              <a:t>Jaké znáš výrobky z křehkých těst?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5409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435280" cy="1143000"/>
          </a:xfrm>
        </p:spPr>
        <p:txBody>
          <a:bodyPr>
            <a:noAutofit/>
          </a:bodyPr>
          <a:lstStyle/>
          <a:p>
            <a:r>
              <a:rPr lang="cs-CZ" sz="4000" dirty="0" smtClean="0"/>
              <a:t>8. Seznam použité literatury a zdrojů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BLÁHA, L., CONKOVÁ, V., KADLEC, F. </a:t>
            </a:r>
            <a:r>
              <a:rPr lang="cs-CZ" sz="2800" b="1" i="1" dirty="0">
                <a:latin typeface="Times New Roman" pitchFamily="18" charset="0"/>
                <a:cs typeface="Times New Roman" pitchFamily="18" charset="0"/>
              </a:rPr>
              <a:t>Cukrářská výroba I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 Praha: Informatorium, 2001. ISBN 80-86073-86-6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PŮLPÁNOVÁ,A. </a:t>
            </a:r>
            <a:r>
              <a:rPr lang="cs-CZ" sz="2800" b="1" i="1" dirty="0">
                <a:latin typeface="Times New Roman" pitchFamily="18" charset="0"/>
                <a:cs typeface="Times New Roman" pitchFamily="18" charset="0"/>
              </a:rPr>
              <a:t>Cukrářská technologie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Hradec Králové: R plus, 2001. ISBN 80-902492-2-1</a:t>
            </a:r>
            <a:endParaRPr lang="cs-CZ" sz="2800" dirty="0"/>
          </a:p>
          <a:p>
            <a:r>
              <a:rPr lang="cs-CZ" sz="2800" dirty="0">
                <a:latin typeface="Times New Roman" pitchFamily="18" charset="0"/>
                <a:ea typeface="Arial Unicode MS" pitchFamily="34" charset="-128"/>
                <a:cs typeface="Tahoma" charset="0"/>
              </a:rPr>
              <a:t>BLÁHA l. a kol. </a:t>
            </a:r>
            <a:r>
              <a:rPr lang="cs-CZ" sz="2800" b="1" i="1" dirty="0">
                <a:latin typeface="Times New Roman" pitchFamily="18" charset="0"/>
                <a:ea typeface="Arial Unicode MS" pitchFamily="34" charset="-128"/>
                <a:cs typeface="Tahoma" charset="0"/>
              </a:rPr>
              <a:t>Suroviny</a:t>
            </a:r>
            <a:r>
              <a:rPr lang="cs-CZ" sz="2800" b="1" dirty="0">
                <a:latin typeface="Times New Roman" pitchFamily="18" charset="0"/>
                <a:ea typeface="Arial Unicode MS" pitchFamily="34" charset="-128"/>
                <a:cs typeface="Tahoma" charset="0"/>
              </a:rPr>
              <a:t>. </a:t>
            </a:r>
            <a:r>
              <a:rPr lang="cs-CZ" sz="2800" dirty="0">
                <a:latin typeface="Times New Roman" pitchFamily="18" charset="0"/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sz="2800" dirty="0"/>
              <a:t>Obrázky - </a:t>
            </a:r>
            <a:r>
              <a:rPr lang="cs-CZ" sz="2800" dirty="0" smtClean="0"/>
              <a:t>vlastní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37110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149</TotalTime>
  <Words>517</Words>
  <Application>Microsoft Office PowerPoint</Application>
  <PresentationFormat>Předvádění na obrazovce (4:3)</PresentationFormat>
  <Paragraphs>83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22" baseType="lpstr">
      <vt:lpstr>Arial Unicode MS</vt:lpstr>
      <vt:lpstr>Arial CE</vt:lpstr>
      <vt:lpstr>Book Antiqua</vt:lpstr>
      <vt:lpstr>Calibri</vt:lpstr>
      <vt:lpstr>Georgia</vt:lpstr>
      <vt:lpstr>Tahoma</vt:lpstr>
      <vt:lpstr>Times New Roman</vt:lpstr>
      <vt:lpstr>Wingdings</vt:lpstr>
      <vt:lpstr>Wingdings 2</vt:lpstr>
      <vt:lpstr>Tok</vt:lpstr>
      <vt:lpstr>Prezentace aplikace PowerPoint</vt:lpstr>
      <vt:lpstr>13. Křehké těsto, výrobky</vt:lpstr>
      <vt:lpstr>Osnova</vt:lpstr>
      <vt:lpstr>1. Charakteristika křehkých těst</vt:lpstr>
      <vt:lpstr>2. Přehled surovin</vt:lpstr>
      <vt:lpstr>3. Výrobní postup</vt:lpstr>
      <vt:lpstr>Prezentace aplikace PowerPoint</vt:lpstr>
      <vt:lpstr>5. Sortiment výrobků</vt:lpstr>
      <vt:lpstr>6. Výrobky</vt:lpstr>
      <vt:lpstr>Výrobky</vt:lpstr>
      <vt:lpstr>7. Kontrolní otázky</vt:lpstr>
      <vt:lpstr>8. Seznam použité literatury a zdrojů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13. Křehké těsto, výrobky</dc:title>
  <dc:creator>Eva</dc:creator>
  <cp:lastModifiedBy>Zdeněk Laski</cp:lastModifiedBy>
  <cp:revision>22</cp:revision>
  <dcterms:created xsi:type="dcterms:W3CDTF">2013-03-17T15:28:26Z</dcterms:created>
  <dcterms:modified xsi:type="dcterms:W3CDTF">2014-06-04T16:33:07Z</dcterms:modified>
</cp:coreProperties>
</file>