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9" r:id="rId3"/>
    <p:sldId id="257" r:id="rId4"/>
    <p:sldId id="258" r:id="rId5"/>
    <p:sldId id="260" r:id="rId6"/>
    <p:sldId id="259" r:id="rId7"/>
    <p:sldId id="261" r:id="rId8"/>
    <p:sldId id="265" r:id="rId9"/>
    <p:sldId id="270" r:id="rId10"/>
    <p:sldId id="268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E1654-A522-4367-80EE-EC67B9A70355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D2250C3-941B-4D7C-B1D7-253E493A27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E1654-A522-4367-80EE-EC67B9A70355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250C3-941B-4D7C-B1D7-253E493A27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E1654-A522-4367-80EE-EC67B9A70355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250C3-941B-4D7C-B1D7-253E493A27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E1654-A522-4367-80EE-EC67B9A70355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250C3-941B-4D7C-B1D7-253E493A27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E1654-A522-4367-80EE-EC67B9A70355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250C3-941B-4D7C-B1D7-253E493A27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E1654-A522-4367-80EE-EC67B9A70355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250C3-941B-4D7C-B1D7-253E493A27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E1654-A522-4367-80EE-EC67B9A70355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250C3-941B-4D7C-B1D7-253E493A27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E1654-A522-4367-80EE-EC67B9A70355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250C3-941B-4D7C-B1D7-253E493A27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E1654-A522-4367-80EE-EC67B9A70355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250C3-941B-4D7C-B1D7-253E493A27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E1654-A522-4367-80EE-EC67B9A70355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250C3-941B-4D7C-B1D7-253E493A27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E1654-A522-4367-80EE-EC67B9A70355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250C3-941B-4D7C-B1D7-253E493A27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D0BE1654-A522-4367-80EE-EC67B9A70355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CD2250C3-941B-4D7C-B1D7-253E493A27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319" y="6147356"/>
            <a:ext cx="9137650" cy="6482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0639738"/>
              </p:ext>
            </p:extLst>
          </p:nvPr>
        </p:nvGraphicFramePr>
        <p:xfrm>
          <a:off x="107504" y="1898884"/>
          <a:ext cx="8708608" cy="43427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52148"/>
                <a:gridCol w="6656460"/>
              </a:tblGrid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 Eva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Drlíková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CUT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b="0" i="0" u="none" strike="noStrike" kern="1200" baseline="0" smtClean="0">
                          <a:solidFill>
                            <a:schemeClr val="dk1"/>
                          </a:solidFill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CUT.0516.1C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Zpracování surovin a materiálů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Cukrářské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technologie 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Pevná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těsta a linecké třené těsto</a:t>
                      </a:r>
                      <a:endParaRPr lang="cs-CZ" sz="1000" dirty="0" smtClean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8840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i="0" kern="12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Prezentace seznamuje žáky s charakteristikou</a:t>
                      </a:r>
                      <a:r>
                        <a:rPr kumimoji="0" lang="cs-CZ" sz="1000" i="0" kern="12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, vlastnostmi a surovinami na přípravu třených těst. Jsou uvedeny  výrobky z třených těst.</a:t>
                      </a:r>
                      <a:endParaRPr kumimoji="0" lang="cs-CZ" sz="105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 CE" pitchFamily="34" charset="-18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000" i="0" kern="1200" dirty="0" smtClean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endParaRPr kumimoji="0" lang="cs-CZ" sz="1000" i="0" kern="1200" dirty="0" smtClean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+mn-ea"/>
                        <a:cs typeface="+mn-cs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4078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895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latin typeface="Arial CE" pitchFamily="34" charset="-18"/>
                        </a:rPr>
                        <a:t>Konzistence, poměr surovin, tvarování, výrobky.</a:t>
                      </a:r>
                      <a:endParaRPr lang="cs-CZ" sz="1000" dirty="0">
                        <a:solidFill>
                          <a:schemeClr val="bg1"/>
                        </a:solidFill>
                        <a:latin typeface="Arial CE" pitchFamily="34" charset="-18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12.</a:t>
                      </a:r>
                      <a:r>
                        <a:rPr lang="cs-CZ" sz="1000" baseline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baseline="0" dirty="0" smtClean="0">
                          <a:solidFill>
                            <a:schemeClr val="bg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12. 2012</a:t>
                      </a:r>
                      <a:endParaRPr lang="cs-CZ" sz="1000" dirty="0">
                        <a:solidFill>
                          <a:schemeClr val="bg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" name="Zástupný symbol pro text 8"/>
          <p:cNvSpPr txBox="1">
            <a:spLocks/>
          </p:cNvSpPr>
          <p:nvPr/>
        </p:nvSpPr>
        <p:spPr>
          <a:xfrm>
            <a:off x="-32494" y="1372701"/>
            <a:ext cx="9144000" cy="6477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00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28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57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2400" b="1" dirty="0" smtClean="0">
                <a:latin typeface="Book Antiqua" pitchFamily="18" charset="0"/>
              </a:rPr>
              <a:t>Cukrářské technologie – </a:t>
            </a:r>
            <a:r>
              <a:rPr lang="cs-CZ" sz="2400" b="1" dirty="0">
                <a:latin typeface="Book Antiqua" pitchFamily="18" charset="0"/>
              </a:rPr>
              <a:t>pevná těsta a linecké těsto třené 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75272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4737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b="1" dirty="0"/>
              <a:t>16. Charakteristika třených lineckých těst, suroviny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8887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052737"/>
            <a:ext cx="7315200" cy="1080119"/>
          </a:xfrm>
        </p:spPr>
        <p:txBody>
          <a:bodyPr/>
          <a:lstStyle/>
          <a:p>
            <a:pPr algn="ctr"/>
            <a:r>
              <a:rPr lang="cs-CZ" dirty="0" smtClean="0"/>
              <a:t>Osnova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060849"/>
            <a:ext cx="7315200" cy="4248512"/>
          </a:xfrm>
        </p:spPr>
        <p:txBody>
          <a:bodyPr>
            <a:noAutofit/>
          </a:bodyPr>
          <a:lstStyle/>
          <a:p>
            <a:pPr marL="560070" indent="-514350">
              <a:buAutoNum type="arabicPeriod"/>
            </a:pPr>
            <a:r>
              <a:rPr lang="cs-CZ" sz="2800" dirty="0" smtClean="0"/>
              <a:t>Charakteristika </a:t>
            </a:r>
            <a:r>
              <a:rPr lang="cs-CZ" sz="2800" dirty="0"/>
              <a:t>třených lineckých </a:t>
            </a:r>
            <a:r>
              <a:rPr lang="cs-CZ" sz="2800" dirty="0" smtClean="0"/>
              <a:t>těst a korpusů</a:t>
            </a:r>
          </a:p>
          <a:p>
            <a:pPr marL="560070" indent="-514350">
              <a:buAutoNum type="arabicPeriod"/>
            </a:pPr>
            <a:r>
              <a:rPr lang="cs-CZ" sz="2800" dirty="0"/>
              <a:t>Vlastnosti třených lineckých </a:t>
            </a:r>
            <a:r>
              <a:rPr lang="cs-CZ" sz="2800" dirty="0" smtClean="0"/>
              <a:t>těst</a:t>
            </a:r>
          </a:p>
          <a:p>
            <a:pPr marL="560070" indent="-514350">
              <a:buAutoNum type="arabicPeriod"/>
            </a:pPr>
            <a:r>
              <a:rPr lang="cs-CZ" sz="2800" dirty="0"/>
              <a:t>Základní suroviny na třená </a:t>
            </a:r>
            <a:r>
              <a:rPr lang="cs-CZ" sz="2800" dirty="0" smtClean="0"/>
              <a:t>těsta</a:t>
            </a:r>
          </a:p>
          <a:p>
            <a:pPr marL="560070" indent="-514350">
              <a:buAutoNum type="arabicPeriod"/>
            </a:pPr>
            <a:r>
              <a:rPr lang="cs-CZ" sz="2800" dirty="0"/>
              <a:t>Další suroviny na přípravu třených </a:t>
            </a:r>
            <a:r>
              <a:rPr lang="cs-CZ" sz="2800" dirty="0" smtClean="0"/>
              <a:t>těst</a:t>
            </a:r>
          </a:p>
          <a:p>
            <a:pPr marL="560070" indent="-514350">
              <a:buAutoNum type="arabicPeriod"/>
            </a:pPr>
            <a:r>
              <a:rPr lang="cs-CZ" sz="2800" dirty="0" smtClean="0"/>
              <a:t>Sortiment výrobků </a:t>
            </a:r>
            <a:r>
              <a:rPr lang="cs-CZ" sz="2800" dirty="0"/>
              <a:t>z třených </a:t>
            </a:r>
            <a:r>
              <a:rPr lang="cs-CZ" sz="2800" dirty="0" smtClean="0"/>
              <a:t>těst</a:t>
            </a:r>
          </a:p>
          <a:p>
            <a:pPr marL="560070" indent="-514350">
              <a:buAutoNum type="arabicPeriod"/>
            </a:pPr>
            <a:r>
              <a:rPr lang="cs-CZ" sz="2800" dirty="0" smtClean="0"/>
              <a:t>Kontrolní otázky</a:t>
            </a:r>
          </a:p>
          <a:p>
            <a:pPr marL="560070" indent="-514350">
              <a:buAutoNum type="arabicPeriod"/>
            </a:pPr>
            <a:r>
              <a:rPr lang="cs-CZ" sz="2800" dirty="0" smtClean="0"/>
              <a:t>Seznam použité literatury a zdroje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64681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99592" y="332656"/>
            <a:ext cx="7315200" cy="151216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1. Charakteristika třených lineckých těst a korpusů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914400" y="1988840"/>
            <a:ext cx="7762056" cy="4536504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sz="2800" dirty="0"/>
              <a:t>P</a:t>
            </a:r>
            <a:r>
              <a:rPr lang="cs-CZ" sz="2800" dirty="0" smtClean="0"/>
              <a:t>olotovar stejnorodé kašovité konzistence.</a:t>
            </a:r>
          </a:p>
          <a:p>
            <a:pPr algn="just"/>
            <a:r>
              <a:rPr lang="cs-CZ" sz="2800" dirty="0" smtClean="0"/>
              <a:t>Těsto se zpracovává ihned </a:t>
            </a:r>
            <a:r>
              <a:rPr lang="cs-CZ" sz="2800" dirty="0"/>
              <a:t>po dohotovení</a:t>
            </a:r>
            <a:r>
              <a:rPr lang="cs-CZ" sz="2800" dirty="0" smtClean="0"/>
              <a:t>.</a:t>
            </a:r>
          </a:p>
          <a:p>
            <a:pPr algn="just"/>
            <a:r>
              <a:rPr lang="cs-CZ" sz="2800" dirty="0" smtClean="0"/>
              <a:t>Připravuje se ze </a:t>
            </a:r>
            <a:r>
              <a:rPr lang="cs-CZ" sz="2800" dirty="0"/>
              <a:t>stejných surovin jako </a:t>
            </a:r>
            <a:r>
              <a:rPr lang="cs-CZ" sz="2800" dirty="0" smtClean="0"/>
              <a:t>pevná </a:t>
            </a:r>
            <a:r>
              <a:rPr lang="cs-CZ" sz="2800" dirty="0"/>
              <a:t>linecká </a:t>
            </a:r>
            <a:r>
              <a:rPr lang="cs-CZ" sz="2800" dirty="0" smtClean="0"/>
              <a:t>těsta, ale poměr </a:t>
            </a:r>
            <a:r>
              <a:rPr lang="cs-CZ" sz="2800" dirty="0"/>
              <a:t>mezi jednotlivými surovinami </a:t>
            </a:r>
            <a:r>
              <a:rPr lang="cs-CZ" sz="2800" dirty="0" smtClean="0"/>
              <a:t>je rozdílný. Z </a:t>
            </a:r>
            <a:r>
              <a:rPr lang="cs-CZ" sz="2800" dirty="0"/>
              <a:t>toho vyplývají i odlišné vlastnosti </a:t>
            </a:r>
            <a:r>
              <a:rPr lang="cs-CZ" sz="2800" dirty="0" smtClean="0"/>
              <a:t>těsta.</a:t>
            </a:r>
          </a:p>
          <a:p>
            <a:pPr algn="just"/>
            <a:r>
              <a:rPr lang="cs-CZ" sz="2800" dirty="0"/>
              <a:t>Těsto obsahuje více tuku, což ovlivňuje technologický postup jeho přípravy i vlastní </a:t>
            </a:r>
            <a:r>
              <a:rPr lang="cs-CZ" sz="2800" dirty="0" smtClean="0"/>
              <a:t>zpracování. Vyšší </a:t>
            </a:r>
            <a:r>
              <a:rPr lang="cs-CZ" sz="2800" dirty="0"/>
              <a:t>obsah tuku má vliv na křehkost korpusu i výrobku.</a:t>
            </a:r>
          </a:p>
          <a:p>
            <a:pPr marL="45720" indent="0">
              <a:buNone/>
            </a:pPr>
            <a:endParaRPr lang="cs-CZ" sz="2800" dirty="0"/>
          </a:p>
          <a:p>
            <a:pPr algn="just"/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49737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2. Vlastnosti třených lineckých těst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Těsta mají </a:t>
            </a:r>
            <a:r>
              <a:rPr lang="cs-CZ" sz="2800" dirty="0"/>
              <a:t>volnější </a:t>
            </a:r>
            <a:r>
              <a:rPr lang="cs-CZ" sz="2800" dirty="0" smtClean="0"/>
              <a:t>konzistenci.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Lze </a:t>
            </a:r>
            <a:r>
              <a:rPr lang="cs-CZ" sz="2800" dirty="0"/>
              <a:t>je snadno </a:t>
            </a:r>
            <a:r>
              <a:rPr lang="cs-CZ" sz="2800" dirty="0" smtClean="0"/>
              <a:t>stříkat ručně nebo strojem. </a:t>
            </a:r>
          </a:p>
          <a:p>
            <a:r>
              <a:rPr lang="cs-CZ" sz="2800" dirty="0" smtClean="0"/>
              <a:t> </a:t>
            </a:r>
            <a:r>
              <a:rPr lang="cs-CZ" sz="2800" dirty="0"/>
              <a:t>M</a:t>
            </a:r>
            <a:r>
              <a:rPr lang="cs-CZ" sz="2800" dirty="0" smtClean="0"/>
              <a:t>ůžeme je roztírat </a:t>
            </a:r>
            <a:r>
              <a:rPr lang="cs-CZ" sz="2800" dirty="0"/>
              <a:t>na plechy přes plastové </a:t>
            </a:r>
            <a:r>
              <a:rPr lang="cs-CZ" sz="2800" dirty="0" smtClean="0"/>
              <a:t>  šablony</a:t>
            </a:r>
            <a:r>
              <a:rPr lang="cs-CZ" sz="2800" dirty="0"/>
              <a:t>. </a:t>
            </a:r>
            <a:endParaRPr lang="cs-CZ" sz="2800" dirty="0" smtClean="0"/>
          </a:p>
          <a:p>
            <a:r>
              <a:rPr lang="cs-CZ" sz="2800" dirty="0" smtClean="0"/>
              <a:t>Třená linecká těsta </a:t>
            </a:r>
            <a:r>
              <a:rPr lang="cs-CZ" sz="2800" dirty="0"/>
              <a:t>nelze převážet ani skladovat. </a:t>
            </a:r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01278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92697"/>
            <a:ext cx="8496944" cy="792087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3. Základní suroviny na třená těsta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157192"/>
            <a:ext cx="8352928" cy="1152168"/>
          </a:xfrm>
        </p:spPr>
        <p:txBody>
          <a:bodyPr>
            <a:normAutofit fontScale="55000" lnSpcReduction="20000"/>
          </a:bodyPr>
          <a:lstStyle/>
          <a:p>
            <a:pPr marL="45720" indent="0">
              <a:buNone/>
            </a:pPr>
            <a:endParaRPr lang="cs-CZ" sz="2800" dirty="0" smtClean="0"/>
          </a:p>
          <a:p>
            <a:pPr marL="45720" indent="0" algn="ctr">
              <a:buNone/>
            </a:pPr>
            <a:r>
              <a:rPr lang="cs-CZ" sz="2800" b="1" dirty="0" smtClean="0"/>
              <a:t>Vzájemný hmotnostní poměr surovin je nejčastěji</a:t>
            </a:r>
          </a:p>
          <a:p>
            <a:pPr marL="45720" indent="0" algn="ctr">
              <a:buNone/>
            </a:pPr>
            <a:r>
              <a:rPr lang="cs-CZ" sz="4800" b="1" dirty="0" smtClean="0">
                <a:solidFill>
                  <a:schemeClr val="tx2"/>
                </a:solidFill>
              </a:rPr>
              <a:t>3 : 2,3 : 0,9</a:t>
            </a:r>
          </a:p>
          <a:p>
            <a:pPr marL="45720" indent="0">
              <a:buNone/>
            </a:pPr>
            <a:r>
              <a:rPr lang="cs-CZ" sz="2800" b="1" dirty="0" smtClean="0"/>
              <a:t>                                                           mouka      tuk </a:t>
            </a:r>
            <a:r>
              <a:rPr lang="cs-CZ" sz="2800" b="1" dirty="0"/>
              <a:t> </a:t>
            </a:r>
            <a:r>
              <a:rPr lang="cs-CZ" sz="2800" b="1" dirty="0" smtClean="0"/>
              <a:t>     cukr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715" y="1628800"/>
            <a:ext cx="2880320" cy="156879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62" b="28465"/>
          <a:stretch/>
        </p:blipFill>
        <p:spPr>
          <a:xfrm rot="10800000">
            <a:off x="5929650" y="1710669"/>
            <a:ext cx="3074363" cy="25824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31" t="20619" r="24515" b="9916"/>
          <a:stretch/>
        </p:blipFill>
        <p:spPr>
          <a:xfrm rot="21422286">
            <a:off x="5475619" y="1664933"/>
            <a:ext cx="1439124" cy="15670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ovéPole 7"/>
          <p:cNvSpPr txBox="1"/>
          <p:nvPr/>
        </p:nvSpPr>
        <p:spPr>
          <a:xfrm>
            <a:off x="5929650" y="4474502"/>
            <a:ext cx="28072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máslo nebo margarín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67544" y="3356992"/>
            <a:ext cx="25939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hladká pšeničná mouka</a:t>
            </a:r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84" r="20821"/>
          <a:stretch/>
        </p:blipFill>
        <p:spPr>
          <a:xfrm>
            <a:off x="3203847" y="1551040"/>
            <a:ext cx="2018335" cy="31081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TextovéPole 10"/>
          <p:cNvSpPr txBox="1"/>
          <p:nvPr/>
        </p:nvSpPr>
        <p:spPr>
          <a:xfrm>
            <a:off x="3347864" y="4581128"/>
            <a:ext cx="1909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moučkový cukr </a:t>
            </a:r>
          </a:p>
        </p:txBody>
      </p:sp>
    </p:spTree>
    <p:extLst>
      <p:ext uri="{BB962C8B-B14F-4D97-AF65-F5344CB8AC3E}">
        <p14:creationId xmlns:p14="http://schemas.microsoft.com/office/powerpoint/2010/main" val="1160349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3068960"/>
            <a:ext cx="2928324" cy="19678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136904" cy="1224135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4. Další suroviny na přípravu třených těst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844825"/>
            <a:ext cx="7315200" cy="446453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/>
              <a:t>tekuté žloutky</a:t>
            </a:r>
          </a:p>
          <a:p>
            <a:r>
              <a:rPr lang="cs-CZ" sz="2800" dirty="0" smtClean="0"/>
              <a:t>základní </a:t>
            </a:r>
            <a:r>
              <a:rPr lang="cs-CZ" sz="2800" dirty="0"/>
              <a:t>žloutkový </a:t>
            </a:r>
            <a:r>
              <a:rPr lang="cs-CZ" sz="2800" dirty="0" smtClean="0"/>
              <a:t>krém</a:t>
            </a:r>
          </a:p>
          <a:p>
            <a:r>
              <a:rPr lang="cs-CZ" sz="2800" dirty="0" smtClean="0"/>
              <a:t>krémový prášek... </a:t>
            </a:r>
          </a:p>
          <a:p>
            <a:pPr marL="45720" indent="0">
              <a:buNone/>
            </a:pPr>
            <a:endParaRPr lang="cs-CZ" sz="2800" dirty="0"/>
          </a:p>
          <a:p>
            <a:pPr marL="45720" indent="0" algn="just">
              <a:buNone/>
            </a:pPr>
            <a:endParaRPr lang="cs-CZ" sz="2800" dirty="0" smtClean="0"/>
          </a:p>
          <a:p>
            <a:pPr marL="45720" indent="0" algn="just">
              <a:buNone/>
            </a:pPr>
            <a:endParaRPr lang="cs-CZ" sz="2800" dirty="0" smtClean="0"/>
          </a:p>
          <a:p>
            <a:pPr marL="45720" indent="0" algn="just">
              <a:buNone/>
            </a:pPr>
            <a:r>
              <a:rPr lang="cs-CZ" sz="2800" dirty="0" smtClean="0"/>
              <a:t>U </a:t>
            </a:r>
            <a:r>
              <a:rPr lang="cs-CZ" sz="2800" dirty="0"/>
              <a:t>levnějších těst bývá část tuku nahrazena mlékem a křehkosti výrobku se dosahuje chemickými kypřidly</a:t>
            </a:r>
            <a:r>
              <a:rPr lang="cs-CZ" sz="2800" dirty="0" smtClean="0"/>
              <a:t>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646837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052736"/>
            <a:ext cx="8194104" cy="1152128"/>
          </a:xfrm>
        </p:spPr>
        <p:txBody>
          <a:bodyPr>
            <a:normAutofit/>
          </a:bodyPr>
          <a:lstStyle/>
          <a:p>
            <a:pPr algn="ctr"/>
            <a:r>
              <a:rPr lang="cs-CZ" dirty="0"/>
              <a:t>5</a:t>
            </a:r>
            <a:r>
              <a:rPr lang="cs-CZ" dirty="0" smtClean="0"/>
              <a:t>. Sortiment výrobků </a:t>
            </a:r>
            <a:r>
              <a:rPr lang="cs-CZ" dirty="0"/>
              <a:t>z třených těst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56992"/>
            <a:ext cx="8208912" cy="2736304"/>
          </a:xfrm>
        </p:spPr>
        <p:txBody>
          <a:bodyPr>
            <a:noAutofit/>
          </a:bodyPr>
          <a:lstStyle/>
          <a:p>
            <a:pPr marL="45720" indent="0" algn="just">
              <a:buNone/>
            </a:pPr>
            <a:r>
              <a:rPr lang="cs-CZ" sz="2800" dirty="0" smtClean="0"/>
              <a:t>Převážně se připravují drobné korpusy některých druhů </a:t>
            </a:r>
            <a:r>
              <a:rPr lang="cs-CZ" sz="2800" dirty="0"/>
              <a:t>čajového pečiva. </a:t>
            </a:r>
            <a:r>
              <a:rPr lang="cs-CZ" sz="2800" dirty="0" smtClean="0"/>
              <a:t>Stříkáním pomocí hladké nebo řezané trubičky se </a:t>
            </a:r>
            <a:r>
              <a:rPr lang="cs-CZ" sz="2800" dirty="0"/>
              <a:t>vytvářejí malé rohlíčky, koláčky, oválky, </a:t>
            </a:r>
            <a:r>
              <a:rPr lang="cs-CZ" sz="2800" dirty="0" smtClean="0"/>
              <a:t>tyčinky…</a:t>
            </a:r>
            <a:r>
              <a:rPr lang="cs-CZ" sz="2800" dirty="0"/>
              <a:t> </a:t>
            </a:r>
            <a:r>
              <a:rPr lang="cs-CZ" sz="2800" dirty="0" smtClean="0"/>
              <a:t>Po </a:t>
            </a:r>
            <a:r>
              <a:rPr lang="cs-CZ" sz="2800" dirty="0"/>
              <a:t>upečení </a:t>
            </a:r>
            <a:r>
              <a:rPr lang="cs-CZ" sz="2800" dirty="0" smtClean="0"/>
              <a:t>se korpusy nejčastěji spojují </a:t>
            </a:r>
            <a:r>
              <a:rPr lang="cs-CZ" sz="2800" dirty="0"/>
              <a:t>marmeládou. </a:t>
            </a:r>
            <a:r>
              <a:rPr lang="cs-CZ" sz="2800" dirty="0" smtClean="0"/>
              <a:t>Výrobky mají trvanlivý charakter.</a:t>
            </a:r>
            <a:endParaRPr lang="cs-CZ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8541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476672"/>
            <a:ext cx="806489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" indent="0" algn="ctr">
              <a:buNone/>
            </a:pPr>
            <a:r>
              <a:rPr lang="cs-CZ" sz="3600" dirty="0">
                <a:solidFill>
                  <a:schemeClr val="tx2"/>
                </a:solidFill>
              </a:rPr>
              <a:t>Jemné cukrářské pečivo z třených lineckých těst mívá průměrnou hmotnost 40 g.</a:t>
            </a:r>
          </a:p>
        </p:txBody>
      </p:sp>
      <p:pic>
        <p:nvPicPr>
          <p:cNvPr id="6" name="Picture 2" descr="C:\Users\Eva\Desktop\FOTO\PEVNÁ A TŘENÉ\já doma 05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60" t="26735" r="20708" b="10963"/>
          <a:stretch/>
        </p:blipFill>
        <p:spPr bwMode="auto">
          <a:xfrm>
            <a:off x="971600" y="2420888"/>
            <a:ext cx="3845542" cy="388843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Eva\Desktop\FOTO\PEVNÁ A TŘENÉ\já doma 052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16" t="6225" r="18803" b="8436"/>
          <a:stretch/>
        </p:blipFill>
        <p:spPr bwMode="auto">
          <a:xfrm>
            <a:off x="5004048" y="2420888"/>
            <a:ext cx="3456384" cy="388843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138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6</a:t>
            </a:r>
            <a:r>
              <a:rPr lang="cs-CZ" dirty="0" smtClean="0"/>
              <a:t>. 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60070" indent="-514350">
              <a:buAutoNum type="arabicPeriod"/>
            </a:pPr>
            <a:r>
              <a:rPr lang="cs-CZ" dirty="0" smtClean="0"/>
              <a:t>Jaké vlastnosti má třené linecké těsto?</a:t>
            </a:r>
          </a:p>
          <a:p>
            <a:pPr marL="560070" indent="-514350">
              <a:buAutoNum type="arabicPeriod"/>
            </a:pPr>
            <a:r>
              <a:rPr lang="cs-CZ" dirty="0" smtClean="0"/>
              <a:t>Z jakých surovin připravujeme třená těsta?</a:t>
            </a:r>
          </a:p>
          <a:p>
            <a:pPr marL="560070" indent="-514350">
              <a:buAutoNum type="arabicPeriod"/>
            </a:pPr>
            <a:r>
              <a:rPr lang="cs-CZ" dirty="0" smtClean="0"/>
              <a:t>Jaký je vzájemný poměr surovin na třená těsta?</a:t>
            </a:r>
          </a:p>
          <a:p>
            <a:pPr marL="560070" indent="-514350">
              <a:buAutoNum type="arabicPeriod"/>
            </a:pPr>
            <a:r>
              <a:rPr lang="cs-CZ" dirty="0" smtClean="0"/>
              <a:t>Jaký je sortiment výrobků z třených lineckých těst?</a:t>
            </a:r>
          </a:p>
        </p:txBody>
      </p:sp>
    </p:spTree>
    <p:extLst>
      <p:ext uri="{BB962C8B-B14F-4D97-AF65-F5344CB8AC3E}">
        <p14:creationId xmlns:p14="http://schemas.microsoft.com/office/powerpoint/2010/main" val="3192849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8050088" cy="115409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7. </a:t>
            </a:r>
            <a:r>
              <a:rPr lang="cs-CZ" dirty="0"/>
              <a:t>Seznam použité literatury a </a:t>
            </a:r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BLÁHA, L., CONKOVÁ, V., KADLEC, F. </a:t>
            </a: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Cukrářská výroba I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Praha: Informatorium, 2001. ISBN 80-86073-86-6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PŮLPÁNOVÁ,A. </a:t>
            </a: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Cukrářská technologie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Hradec Králové: R plus, 2001. ISBN 80-902492-2-1</a:t>
            </a:r>
            <a:endParaRPr lang="cs-CZ" dirty="0"/>
          </a:p>
          <a:p>
            <a:r>
              <a:rPr lang="cs-CZ" dirty="0">
                <a:latin typeface="Times New Roman" pitchFamily="18" charset="0"/>
                <a:ea typeface="Arial Unicode MS" pitchFamily="34" charset="-128"/>
                <a:cs typeface="Tahoma" charset="0"/>
              </a:rPr>
              <a:t>BLÁHA l. a kol. </a:t>
            </a:r>
            <a:r>
              <a:rPr lang="cs-CZ" b="1" i="1" dirty="0">
                <a:latin typeface="Times New Roman" pitchFamily="18" charset="0"/>
                <a:ea typeface="Arial Unicode MS" pitchFamily="34" charset="-128"/>
                <a:cs typeface="Tahoma" charset="0"/>
              </a:rPr>
              <a:t>Suroviny</a:t>
            </a:r>
            <a:r>
              <a:rPr lang="cs-CZ" b="1" dirty="0">
                <a:latin typeface="Times New Roman" pitchFamily="18" charset="0"/>
                <a:ea typeface="Arial Unicode MS" pitchFamily="34" charset="-128"/>
                <a:cs typeface="Tahoma" charset="0"/>
              </a:rPr>
              <a:t>. </a:t>
            </a:r>
            <a:r>
              <a:rPr lang="cs-CZ" dirty="0">
                <a:latin typeface="Times New Roman" pitchFamily="18" charset="0"/>
                <a:ea typeface="Arial Unicode MS" pitchFamily="34" charset="-128"/>
                <a:cs typeface="Tahoma" charset="0"/>
              </a:rPr>
              <a:t>4. vydání. Praha: Informatorium, 2007. ISBN 9788073330002</a:t>
            </a:r>
          </a:p>
          <a:p>
            <a:r>
              <a:rPr lang="cs-CZ" dirty="0"/>
              <a:t>Obrázky - vlastní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4457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200</TotalTime>
  <Words>487</Words>
  <Application>Microsoft Office PowerPoint</Application>
  <PresentationFormat>Předvádění na obrazovce (4:3)</PresentationFormat>
  <Paragraphs>78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20" baseType="lpstr">
      <vt:lpstr>Arial Unicode MS</vt:lpstr>
      <vt:lpstr>Arial CE</vt:lpstr>
      <vt:lpstr>Book Antiqua</vt:lpstr>
      <vt:lpstr>Calibri</vt:lpstr>
      <vt:lpstr>Georgia</vt:lpstr>
      <vt:lpstr>Tahoma</vt:lpstr>
      <vt:lpstr>Times New Roman</vt:lpstr>
      <vt:lpstr>Wingdings</vt:lpstr>
      <vt:lpstr>Prostor</vt:lpstr>
      <vt:lpstr>Prezentace aplikace PowerPoint</vt:lpstr>
      <vt:lpstr>16. Charakteristika třených lineckých těst, suroviny</vt:lpstr>
      <vt:lpstr>Osnova</vt:lpstr>
      <vt:lpstr>1. Charakteristika třených lineckých těst a korpusů</vt:lpstr>
      <vt:lpstr>2. Vlastnosti třených lineckých těst </vt:lpstr>
      <vt:lpstr>3. Základní suroviny na třená těsta</vt:lpstr>
      <vt:lpstr>4. Další suroviny na přípravu třených těst</vt:lpstr>
      <vt:lpstr>5. Sortiment výrobků z třených těst</vt:lpstr>
      <vt:lpstr>Prezentace aplikace PowerPoint</vt:lpstr>
      <vt:lpstr>6. Kontrolní otázky</vt:lpstr>
      <vt:lpstr>7. Seznam použité literatury a zdroje:</vt:lpstr>
    </vt:vector>
  </TitlesOfParts>
  <Company>HP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16. Charakteristika třených lineckých těst</dc:title>
  <dc:creator>Eva</dc:creator>
  <cp:lastModifiedBy>Zdeněk Laski</cp:lastModifiedBy>
  <cp:revision>33</cp:revision>
  <dcterms:created xsi:type="dcterms:W3CDTF">2013-03-17T15:34:42Z</dcterms:created>
  <dcterms:modified xsi:type="dcterms:W3CDTF">2014-06-04T16:34:06Z</dcterms:modified>
</cp:coreProperties>
</file>