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57" r:id="rId2"/>
    <p:sldId id="291" r:id="rId3"/>
    <p:sldId id="259" r:id="rId4"/>
    <p:sldId id="265" r:id="rId5"/>
    <p:sldId id="258" r:id="rId6"/>
    <p:sldId id="285" r:id="rId7"/>
    <p:sldId id="283" r:id="rId8"/>
    <p:sldId id="264" r:id="rId9"/>
    <p:sldId id="266" r:id="rId10"/>
    <p:sldId id="286" r:id="rId11"/>
    <p:sldId id="268" r:id="rId12"/>
    <p:sldId id="287" r:id="rId13"/>
    <p:sldId id="288" r:id="rId14"/>
    <p:sldId id="269" r:id="rId15"/>
    <p:sldId id="282" r:id="rId16"/>
    <p:sldId id="270" r:id="rId17"/>
    <p:sldId id="289" r:id="rId18"/>
    <p:sldId id="279" r:id="rId19"/>
    <p:sldId id="281" r:id="rId20"/>
    <p:sldId id="290" r:id="rId21"/>
    <p:sldId id="271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216D94-8880-4694-9DAA-3F55AA927C8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378E90-76DB-41C8-A635-E719CC43AB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000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E95F14B-D14B-403C-8FA0-572B8128A513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C492719-065A-428B-B268-3EFC609639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19" y="6147356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713358"/>
              </p:ext>
            </p:extLst>
          </p:nvPr>
        </p:nvGraphicFramePr>
        <p:xfrm>
          <a:off x="107504" y="1916832"/>
          <a:ext cx="8708608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2148"/>
                <a:gridCol w="6656460"/>
              </a:tblGrid>
              <a:tr h="1993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CUT.0517.1C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seznamuje žáky s výrobním postupem třených těst, způsoby tvarování těst, pečení a vadami.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více vyučovacích hodin.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Teplota, tření,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stříkání, roztírání, spaření, </a:t>
                      </a:r>
                      <a:r>
                        <a:rPr lang="cs-CZ" sz="1000" baseline="0" dirty="0" err="1" smtClean="0">
                          <a:latin typeface="Arial CE" pitchFamily="34" charset="-18"/>
                        </a:rPr>
                        <a:t>gumovitost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, drobivost.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text 8"/>
          <p:cNvSpPr txBox="1">
            <a:spLocks/>
          </p:cNvSpPr>
          <p:nvPr/>
        </p:nvSpPr>
        <p:spPr>
          <a:xfrm>
            <a:off x="-32494" y="1372701"/>
            <a:ext cx="9144000" cy="647700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ctr">
              <a:buNone/>
            </a:pPr>
            <a:r>
              <a:rPr lang="cs-CZ" sz="2400" b="1" dirty="0" smtClean="0">
                <a:latin typeface="Book Antiqua" pitchFamily="18" charset="0"/>
              </a:rPr>
              <a:t>Cukrářské technologie – </a:t>
            </a:r>
            <a:r>
              <a:rPr lang="cs-CZ" sz="2400" b="1" dirty="0">
                <a:latin typeface="Book Antiqua" pitchFamily="18" charset="0"/>
              </a:rPr>
              <a:t>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9502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71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789040"/>
            <a:ext cx="7406640" cy="1584176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70C0"/>
                </a:solidFill>
              </a:rPr>
              <a:t>17. Výroba, tvarování, pečení a vady </a:t>
            </a:r>
            <a:r>
              <a:rPr lang="cs-CZ" b="1" dirty="0">
                <a:solidFill>
                  <a:srgbClr val="0070C0"/>
                </a:solidFill>
                <a:effectLst/>
              </a:rPr>
              <a:t>třených</a:t>
            </a:r>
            <a:r>
              <a:rPr lang="cs-CZ" b="1" dirty="0">
                <a:solidFill>
                  <a:srgbClr val="0070C0"/>
                </a:solidFill>
              </a:rPr>
              <a:t>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33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384864" cy="4800600"/>
          </a:xfrm>
        </p:spPr>
        <p:txBody>
          <a:bodyPr>
            <a:normAutofit fontScale="77500" lnSpcReduction="20000"/>
          </a:bodyPr>
          <a:lstStyle/>
          <a:p>
            <a:pPr marL="596646" indent="-514350">
              <a:buFont typeface="Wingdings 2"/>
              <a:buAutoNum type="arabicPeriod"/>
            </a:pPr>
            <a:r>
              <a:rPr lang="cs-CZ" dirty="0"/>
              <a:t>Teplota surovin a prostředí</a:t>
            </a:r>
          </a:p>
          <a:p>
            <a:pPr marL="596646" indent="-514350">
              <a:buAutoNum type="arabicPeriod"/>
            </a:pPr>
            <a:r>
              <a:rPr lang="cs-CZ" dirty="0" smtClean="0"/>
              <a:t>Příprava třených těst - tření</a:t>
            </a:r>
          </a:p>
          <a:p>
            <a:pPr marL="596646" indent="-514350">
              <a:buAutoNum type="arabicPeriod"/>
            </a:pPr>
            <a:r>
              <a:rPr lang="cs-CZ" dirty="0" smtClean="0"/>
              <a:t>Výroba </a:t>
            </a:r>
            <a:r>
              <a:rPr lang="cs-CZ" dirty="0"/>
              <a:t>třených těst – </a:t>
            </a:r>
            <a:r>
              <a:rPr lang="cs-CZ" dirty="0" smtClean="0"/>
              <a:t>míchání</a:t>
            </a:r>
          </a:p>
          <a:p>
            <a:pPr marL="596646" indent="-514350">
              <a:buFont typeface="Wingdings 2"/>
              <a:buAutoNum type="arabicPeriod"/>
            </a:pPr>
            <a:r>
              <a:rPr lang="cs-CZ" dirty="0" smtClean="0"/>
              <a:t>Technologické schéma </a:t>
            </a:r>
            <a:r>
              <a:rPr lang="cs-CZ" dirty="0"/>
              <a:t>výroby </a:t>
            </a:r>
            <a:r>
              <a:rPr lang="cs-CZ" dirty="0" smtClean="0"/>
              <a:t>-linecké třené </a:t>
            </a:r>
            <a:r>
              <a:rPr lang="cs-CZ" dirty="0"/>
              <a:t>těsta</a:t>
            </a:r>
          </a:p>
          <a:p>
            <a:pPr marL="596646" indent="-514350">
              <a:buAutoNum type="arabicPeriod"/>
            </a:pPr>
            <a:r>
              <a:rPr lang="cs-CZ" dirty="0" smtClean="0"/>
              <a:t>Ruční tvarování třených těst – stříkání, roztírání přes šablony</a:t>
            </a:r>
          </a:p>
          <a:p>
            <a:pPr marL="596646" indent="-514350">
              <a:buAutoNum type="arabicPeriod"/>
            </a:pPr>
            <a:r>
              <a:rPr lang="cs-CZ" dirty="0" smtClean="0"/>
              <a:t>Strojové tvarování třených těst</a:t>
            </a:r>
          </a:p>
          <a:p>
            <a:pPr marL="596646" indent="-514350">
              <a:buAutoNum type="arabicPeriod"/>
            </a:pPr>
            <a:r>
              <a:rPr lang="cs-CZ" dirty="0" smtClean="0"/>
              <a:t>Pečení třených těst</a:t>
            </a:r>
          </a:p>
          <a:p>
            <a:pPr marL="596646" indent="-514350">
              <a:buFont typeface="Wingdings 2"/>
              <a:buAutoNum type="arabicPeriod"/>
            </a:pPr>
            <a:r>
              <a:rPr lang="cs-CZ" dirty="0"/>
              <a:t>Vady třeného </a:t>
            </a:r>
            <a:r>
              <a:rPr lang="cs-CZ" dirty="0" smtClean="0"/>
              <a:t>těsta a výrobků z nich – spaření, </a:t>
            </a:r>
            <a:r>
              <a:rPr lang="cs-CZ" dirty="0" err="1" smtClean="0"/>
              <a:t>gumovitost</a:t>
            </a:r>
            <a:r>
              <a:rPr lang="cs-CZ" dirty="0" smtClean="0"/>
              <a:t>, křehkost a drobivost</a:t>
            </a:r>
          </a:p>
          <a:p>
            <a:pPr marL="596646" indent="-514350">
              <a:buAutoNum type="arabicPeriod"/>
            </a:pPr>
            <a:r>
              <a:rPr lang="cs-CZ" dirty="0" smtClean="0"/>
              <a:t>Kontrolní otázky</a:t>
            </a:r>
          </a:p>
          <a:p>
            <a:pPr marL="596646" indent="-514350">
              <a:buAutoNum type="arabicPeriod"/>
            </a:pPr>
            <a:r>
              <a:rPr lang="cs-CZ" dirty="0" smtClean="0"/>
              <a:t>Seznam literatury a 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315362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Teplota surovin a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  <a:p>
            <a:pPr marL="82296" indent="0" algn="ctr">
              <a:buNone/>
            </a:pPr>
            <a:r>
              <a:rPr lang="cs-CZ" b="1" dirty="0"/>
              <a:t>Optimální teplota </a:t>
            </a:r>
            <a:r>
              <a:rPr lang="cs-CZ" b="1" dirty="0" smtClean="0"/>
              <a:t>surovin </a:t>
            </a:r>
            <a:r>
              <a:rPr lang="cs-CZ" b="1" dirty="0"/>
              <a:t>má být kolem </a:t>
            </a:r>
            <a:r>
              <a:rPr lang="cs-CZ" b="1" dirty="0">
                <a:solidFill>
                  <a:srgbClr val="FF0000"/>
                </a:solidFill>
              </a:rPr>
              <a:t>22 až 25°C</a:t>
            </a:r>
            <a:r>
              <a:rPr lang="cs-CZ" b="1" dirty="0"/>
              <a:t>.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Stejná teplota by měla mít i v pracovní místnosti.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82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0070C0"/>
                </a:solidFill>
              </a:rPr>
              <a:t>. Výroba třených těst - tření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524000"/>
            <a:ext cx="3744416" cy="4663440"/>
          </a:xfrm>
        </p:spPr>
        <p:txBody>
          <a:bodyPr>
            <a:normAutofit fontScale="92500" lnSpcReduction="20000"/>
          </a:bodyPr>
          <a:lstStyle/>
          <a:p>
            <a:pPr marL="82296" indent="0" algn="ctr">
              <a:buNone/>
            </a:pPr>
            <a:r>
              <a:rPr lang="cs-CZ" b="1" dirty="0"/>
              <a:t>Suroviny se zpracovávají ve šlehacím stroji. </a:t>
            </a:r>
            <a:endParaRPr lang="cs-CZ" b="1" dirty="0" smtClean="0"/>
          </a:p>
          <a:p>
            <a:pPr marL="82296" indent="0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írně </a:t>
            </a:r>
            <a:r>
              <a:rPr lang="cs-CZ" dirty="0"/>
              <a:t>nahřátý tuk </a:t>
            </a:r>
            <a:r>
              <a:rPr lang="cs-CZ" dirty="0" smtClean="0"/>
              <a:t>utřeme s </a:t>
            </a:r>
            <a:r>
              <a:rPr lang="cs-CZ" dirty="0"/>
              <a:t>moučkovým </a:t>
            </a:r>
            <a:r>
              <a:rPr lang="cs-CZ" dirty="0" smtClean="0"/>
              <a:t>cukrem.</a:t>
            </a:r>
          </a:p>
          <a:p>
            <a:pPr marL="82296" indent="0" algn="just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tření se postupně přidává základní žloutkový </a:t>
            </a:r>
            <a:r>
              <a:rPr lang="cs-CZ" dirty="0"/>
              <a:t>krém a tekuté žloutky. 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888432" cy="49330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093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908720"/>
            <a:ext cx="4083918" cy="5445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115616" y="2420888"/>
            <a:ext cx="26642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Nahřívání tuku v kotli šlehacího stroje pomocí plynového hořáku.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844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Výroba </a:t>
            </a:r>
            <a:r>
              <a:rPr lang="cs-CZ" dirty="0">
                <a:solidFill>
                  <a:srgbClr val="0070C0"/>
                </a:solidFill>
              </a:rPr>
              <a:t>třených těst -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6808800" cy="4475584"/>
          </a:xfrm>
        </p:spPr>
        <p:txBody>
          <a:bodyPr/>
          <a:lstStyle/>
          <a:p>
            <a:pPr marL="82296" indent="0" algn="just">
              <a:buNone/>
            </a:pPr>
            <a:r>
              <a:rPr lang="cs-CZ" b="1" dirty="0">
                <a:solidFill>
                  <a:srgbClr val="0070C0"/>
                </a:solidFill>
              </a:rPr>
              <a:t>Vyšlehaná směs </a:t>
            </a:r>
            <a:r>
              <a:rPr lang="cs-CZ" dirty="0"/>
              <a:t>musí mít polotuhou, hladkou konzistenci. Konzistenci těsta příznivě ovlivňuje množství absorbovaného vzduchu.  Množství vzduchu má vliv na i objem těsta u upečených korpusů. </a:t>
            </a:r>
          </a:p>
          <a:p>
            <a:pPr marL="82296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67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3. Výroba </a:t>
            </a:r>
            <a:r>
              <a:rPr lang="cs-CZ" dirty="0">
                <a:solidFill>
                  <a:srgbClr val="0070C0"/>
                </a:solidFill>
              </a:rPr>
              <a:t>třených těst – </a:t>
            </a:r>
            <a:r>
              <a:rPr lang="cs-CZ" dirty="0" smtClean="0">
                <a:solidFill>
                  <a:srgbClr val="0070C0"/>
                </a:solidFill>
              </a:rPr>
              <a:t>míchání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just">
              <a:buNone/>
            </a:pPr>
            <a:r>
              <a:rPr lang="cs-CZ" dirty="0"/>
              <a:t>Do </a:t>
            </a:r>
            <a:r>
              <a:rPr lang="cs-CZ" dirty="0" smtClean="0"/>
              <a:t>utřené a vyšlehané </a:t>
            </a:r>
            <a:r>
              <a:rPr lang="cs-CZ" dirty="0"/>
              <a:t>směsi se nenásilně zamíchá předehřátá prosátá mouka a ostatní suroviny. </a:t>
            </a:r>
            <a:endParaRPr lang="cs-CZ" dirty="0" smtClean="0"/>
          </a:p>
          <a:p>
            <a:pPr marL="82296" indent="0" algn="just">
              <a:buNone/>
            </a:pPr>
            <a:endParaRPr lang="cs-CZ" dirty="0" smtClean="0"/>
          </a:p>
          <a:p>
            <a:pPr marL="82296" indent="0" algn="just">
              <a:buNone/>
            </a:pPr>
            <a:r>
              <a:rPr lang="cs-CZ" dirty="0" smtClean="0"/>
              <a:t>Teplota </a:t>
            </a:r>
            <a:r>
              <a:rPr lang="cs-CZ" dirty="0"/>
              <a:t>mouky má být 22 až 25°C. </a:t>
            </a:r>
            <a:endParaRPr lang="cs-CZ" dirty="0" smtClean="0"/>
          </a:p>
          <a:p>
            <a:pPr marL="82296" indent="0" algn="just">
              <a:buNone/>
            </a:pPr>
            <a:endParaRPr lang="cs-CZ" dirty="0"/>
          </a:p>
          <a:p>
            <a:pPr marL="82296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Hotové </a:t>
            </a:r>
            <a:r>
              <a:rPr lang="cs-CZ" b="1" dirty="0">
                <a:solidFill>
                  <a:srgbClr val="FF0000"/>
                </a:solidFill>
              </a:rPr>
              <a:t>těsto se musí ihned zpracovat.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9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Technologické schéma výroby - linecké třené těsto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1" t="3288" r="3197"/>
          <a:stretch/>
        </p:blipFill>
        <p:spPr bwMode="auto">
          <a:xfrm rot="-60000">
            <a:off x="1772138" y="1957390"/>
            <a:ext cx="6840975" cy="4283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822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644650" y="274638"/>
            <a:ext cx="749935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Ruční tvarování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třených těst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–stříkání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547664" y="1524000"/>
            <a:ext cx="6984776" cy="1473200"/>
          </a:xfrm>
        </p:spPr>
        <p:txBody>
          <a:bodyPr>
            <a:normAutofit fontScale="92500"/>
          </a:bodyPr>
          <a:lstStyle/>
          <a:p>
            <a:pPr marL="82296" indent="0" algn="just">
              <a:buNone/>
            </a:pPr>
            <a:r>
              <a:rPr lang="cs-CZ" dirty="0"/>
              <a:t>Těsto se tvaruje ručně pomocí sáčku a trubičky stříkáním na čisté plechy nebo na čisté papíry položené na plechách. </a:t>
            </a:r>
            <a:endParaRPr lang="cs-CZ" b="1" dirty="0"/>
          </a:p>
        </p:txBody>
      </p:sp>
      <p:pic>
        <p:nvPicPr>
          <p:cNvPr id="5" name="Picture 2" descr="D:\FOTO\FOTO od Gábiny pro Janu Vašinovou\detail trubičky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1663"/>
            <a:ext cx="6048672" cy="30464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53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31640" y="274638"/>
            <a:ext cx="781236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Ruční tvarování třených těst -  stříkání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59632" y="1484784"/>
            <a:ext cx="3744416" cy="4703291"/>
          </a:xfrm>
        </p:spPr>
        <p:txBody>
          <a:bodyPr>
            <a:noAutofit/>
          </a:bodyPr>
          <a:lstStyle/>
          <a:p>
            <a:pPr marL="82296" indent="0">
              <a:buNone/>
            </a:pPr>
            <a:r>
              <a:rPr lang="cs-CZ" sz="2800" dirty="0" smtClean="0"/>
              <a:t>Těsto </a:t>
            </a:r>
            <a:r>
              <a:rPr lang="cs-CZ" sz="2800" dirty="0"/>
              <a:t>musí být zpracováno v teplém prostředí hned </a:t>
            </a:r>
            <a:r>
              <a:rPr lang="cs-CZ" sz="2800" dirty="0" smtClean="0"/>
              <a:t>po zadělání </a:t>
            </a:r>
            <a:r>
              <a:rPr lang="cs-CZ" sz="2800" dirty="0"/>
              <a:t>a co nejrychleji</a:t>
            </a:r>
            <a:r>
              <a:rPr lang="cs-CZ" sz="2800" dirty="0" smtClean="0"/>
              <a:t>. Jinak </a:t>
            </a:r>
            <a:r>
              <a:rPr lang="cs-CZ" sz="2800" dirty="0"/>
              <a:t>těsto tuhne, obtížně se zpracovává a u hotových výrobků se nedosáhne přesných tvarů s hladkým povrchem</a:t>
            </a:r>
            <a:r>
              <a:rPr lang="cs-CZ" sz="2800" dirty="0" smtClean="0"/>
              <a:t>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6478" y="1772816"/>
            <a:ext cx="3672408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0020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115616" y="274638"/>
            <a:ext cx="7818072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Ruční tvarování třených těst – roztírání přes šablony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435608" y="1988840"/>
            <a:ext cx="7384864" cy="4259560"/>
          </a:xfrm>
          <a:prstGeom prst="rect">
            <a:avLst/>
          </a:prstGeom>
        </p:spPr>
        <p:txBody>
          <a:bodyPr/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just">
              <a:buFont typeface="Wingdings 2"/>
              <a:buNone/>
            </a:pPr>
            <a:r>
              <a:rPr lang="cs-CZ" smtClean="0"/>
              <a:t>K tvarování jednoduchých plochých tvarů lze použít šablony z plastu o potřebné tloušťce. Šablona se položí na čistý plech a nanese se se odpovídající množství třeného lineckého těsta.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75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6300192" y="1066800"/>
            <a:ext cx="2329904" cy="4018384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marL="82296"/>
            <a:r>
              <a:rPr lang="cs-CZ" sz="2800" dirty="0" smtClean="0"/>
              <a:t>Stěrkou nebo nožem se těsto rozetře v pravidelné vrstvě po celé šabloně.</a:t>
            </a:r>
            <a:endParaRPr lang="cs-CZ" sz="2800" dirty="0"/>
          </a:p>
        </p:txBody>
      </p:sp>
      <p:pic>
        <p:nvPicPr>
          <p:cNvPr id="3" name="Picture 2" descr="D:\FOTO\FOTO od Gábiny pro Janu Vašinovou\FOTO pomůcky karty a nůž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" r="2846"/>
          <a:stretch>
            <a:fillRect/>
          </a:stretch>
        </p:blipFill>
        <p:spPr bwMode="auto">
          <a:xfrm>
            <a:off x="1259632" y="692696"/>
            <a:ext cx="4824536" cy="5400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39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9620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Strojové tvarování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třených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 algn="just">
              <a:buNone/>
            </a:pPr>
            <a:r>
              <a:rPr lang="cs-CZ" dirty="0" smtClean="0"/>
              <a:t>Při tvarování třených těst se využívají také vysoce výkonné stroje. Tím se  produktivita </a:t>
            </a:r>
            <a:r>
              <a:rPr lang="cs-CZ" dirty="0"/>
              <a:t>práce </a:t>
            </a:r>
            <a:r>
              <a:rPr lang="cs-CZ" dirty="0" smtClean="0"/>
              <a:t>zvyšuje a odstraňuje namáhavá </a:t>
            </a:r>
            <a:r>
              <a:rPr lang="cs-CZ" dirty="0"/>
              <a:t>práci</a:t>
            </a:r>
            <a:r>
              <a:rPr lang="cs-CZ" dirty="0" smtClean="0"/>
              <a:t>.</a:t>
            </a:r>
          </a:p>
          <a:p>
            <a:pPr marL="82296" indent="0" algn="just">
              <a:buNone/>
            </a:pPr>
            <a:endParaRPr lang="cs-CZ" b="1" dirty="0"/>
          </a:p>
          <a:p>
            <a:pPr marL="82296" indent="0" algn="just">
              <a:buNone/>
            </a:pPr>
            <a:r>
              <a:rPr lang="cs-CZ" dirty="0"/>
              <a:t>N</a:t>
            </a:r>
            <a:r>
              <a:rPr lang="cs-CZ" dirty="0" smtClean="0"/>
              <a:t>ejvíce jsou rozšířeny </a:t>
            </a:r>
            <a:r>
              <a:rPr lang="cs-CZ" dirty="0"/>
              <a:t>univerzální tvarovací stroje, na kterých se mohou stříkat </a:t>
            </a:r>
            <a:r>
              <a:rPr lang="cs-CZ" dirty="0" smtClean="0"/>
              <a:t>různé </a:t>
            </a:r>
            <a:r>
              <a:rPr lang="cs-CZ" dirty="0"/>
              <a:t>tvary, např. růžičky, </a:t>
            </a:r>
            <a:r>
              <a:rPr lang="cs-CZ" dirty="0" err="1"/>
              <a:t>magronky</a:t>
            </a:r>
            <a:r>
              <a:rPr lang="cs-CZ" dirty="0"/>
              <a:t>, rohlíčky, věnečky.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1438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6044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Strojové tvarování třených těst - video</a:t>
            </a:r>
            <a:endParaRPr lang="cs-CZ" dirty="0"/>
          </a:p>
        </p:txBody>
      </p:sp>
      <p:pic>
        <p:nvPicPr>
          <p:cNvPr id="4" name="IMG_2384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984375" y="1447800"/>
            <a:ext cx="6400800" cy="4800600"/>
          </a:xfrm>
        </p:spPr>
      </p:pic>
    </p:spTree>
    <p:extLst>
      <p:ext uri="{BB962C8B-B14F-4D97-AF65-F5344CB8AC3E}">
        <p14:creationId xmlns:p14="http://schemas.microsoft.com/office/powerpoint/2010/main" val="148786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62264" mute="1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7</a:t>
            </a:r>
            <a:r>
              <a:rPr lang="cs-CZ" dirty="0" smtClean="0">
                <a:solidFill>
                  <a:srgbClr val="0070C0"/>
                </a:solidFill>
              </a:rPr>
              <a:t>. Pečení třených těst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2428" y="1556792"/>
            <a:ext cx="7426036" cy="4948545"/>
          </a:xfrm>
        </p:spPr>
        <p:txBody>
          <a:bodyPr>
            <a:normAutofit lnSpcReduction="10000"/>
          </a:bodyPr>
          <a:lstStyle/>
          <a:p>
            <a:pPr marL="82296" indent="0" algn="just">
              <a:buNone/>
            </a:pPr>
            <a:r>
              <a:rPr lang="cs-CZ" sz="2800" dirty="0"/>
              <a:t>Nastříkané tvary </a:t>
            </a:r>
            <a:r>
              <a:rPr lang="cs-CZ" sz="2800" dirty="0" smtClean="0"/>
              <a:t>z třeného těsta </a:t>
            </a:r>
            <a:r>
              <a:rPr lang="cs-CZ" sz="2800" dirty="0"/>
              <a:t>se pečou </a:t>
            </a:r>
            <a:r>
              <a:rPr lang="cs-CZ" sz="2800" dirty="0" smtClean="0"/>
              <a:t>při </a:t>
            </a:r>
            <a:r>
              <a:rPr lang="cs-CZ" sz="2800" dirty="0"/>
              <a:t>teplotě </a:t>
            </a:r>
            <a:r>
              <a:rPr lang="cs-CZ" sz="2800" dirty="0" smtClean="0"/>
              <a:t>180°C dozlatova. Pečivo </a:t>
            </a:r>
            <a:r>
              <a:rPr lang="cs-CZ" sz="2800" dirty="0"/>
              <a:t>musí být stejnoměrně propečené. </a:t>
            </a:r>
            <a:endParaRPr lang="cs-CZ" sz="2800" dirty="0" smtClean="0"/>
          </a:p>
          <a:p>
            <a:pPr marL="82296" indent="0">
              <a:buNone/>
            </a:pPr>
            <a:endParaRPr lang="cs-CZ" sz="2800" dirty="0"/>
          </a:p>
          <a:p>
            <a:pPr marL="82296" indent="0">
              <a:buNone/>
            </a:pPr>
            <a:endParaRPr lang="cs-CZ" sz="2800" dirty="0"/>
          </a:p>
          <a:p>
            <a:pPr marL="82296" indent="0">
              <a:buNone/>
            </a:pPr>
            <a:endParaRPr lang="cs-CZ" sz="2800" dirty="0" smtClean="0"/>
          </a:p>
          <a:p>
            <a:pPr marL="82296" indent="0">
              <a:buNone/>
            </a:pPr>
            <a:endParaRPr lang="cs-CZ" sz="2800" dirty="0"/>
          </a:p>
          <a:p>
            <a:pPr marL="82296" indent="0">
              <a:buNone/>
            </a:pPr>
            <a:endParaRPr lang="cs-CZ" sz="2800" dirty="0"/>
          </a:p>
          <a:p>
            <a:pPr marL="82296" indent="0">
              <a:buNone/>
            </a:pPr>
            <a:endParaRPr lang="cs-CZ" sz="2800" dirty="0" smtClean="0"/>
          </a:p>
          <a:p>
            <a:pPr marL="82296" indent="0">
              <a:buNone/>
            </a:pPr>
            <a:r>
              <a:rPr lang="cs-CZ" sz="2800" dirty="0" smtClean="0"/>
              <a:t>Po </a:t>
            </a:r>
            <a:r>
              <a:rPr lang="cs-CZ" sz="2800" dirty="0"/>
              <a:t>dokonalém vychladnutí se polotovary sejmou z plechu a dále se zpracovávají</a:t>
            </a:r>
            <a:r>
              <a:rPr lang="cs-CZ" sz="2800" dirty="0" smtClean="0"/>
              <a:t>.</a:t>
            </a:r>
            <a:endParaRPr lang="cs-CZ" sz="2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8" t="32836" r="1642" b="8657"/>
          <a:stretch/>
        </p:blipFill>
        <p:spPr>
          <a:xfrm>
            <a:off x="1835696" y="2924944"/>
            <a:ext cx="6293834" cy="25329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6533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35608" y="548680"/>
            <a:ext cx="7498080" cy="2160240"/>
          </a:xfrm>
        </p:spPr>
        <p:txBody>
          <a:bodyPr>
            <a:normAutofit/>
          </a:bodyPr>
          <a:lstStyle/>
          <a:p>
            <a:pPr algn="ctr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Vady třeného lineckého těsta a výrobků z nich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46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962088" cy="1143000"/>
          </a:xfrm>
        </p:spPr>
        <p:txBody>
          <a:bodyPr>
            <a:normAutofit/>
          </a:bodyPr>
          <a:lstStyle/>
          <a:p>
            <a:pPr lvl="0" algn="ctr"/>
            <a:r>
              <a:rPr lang="cs-CZ" dirty="0">
                <a:solidFill>
                  <a:srgbClr val="0070C0"/>
                </a:solidFill>
              </a:rPr>
              <a:t>Spaření </a:t>
            </a:r>
            <a:r>
              <a:rPr lang="cs-CZ" dirty="0" smtClean="0">
                <a:solidFill>
                  <a:srgbClr val="0070C0"/>
                </a:solidFill>
              </a:rPr>
              <a:t>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7168840" cy="4475584"/>
          </a:xfrm>
        </p:spPr>
        <p:txBody>
          <a:bodyPr>
            <a:normAutofit/>
          </a:bodyPr>
          <a:lstStyle/>
          <a:p>
            <a:pPr marL="82296" lvl="0" indent="0" algn="just">
              <a:buNone/>
            </a:pPr>
            <a:r>
              <a:rPr lang="cs-CZ" dirty="0" smtClean="0"/>
              <a:t>Spařené těsto </a:t>
            </a:r>
            <a:r>
              <a:rPr lang="cs-CZ" dirty="0"/>
              <a:t>nemá typickou hladkou konzistenci, je krátké, velmi ztuha se stříká a výrobky nemají přesné tvary s hladkým povrchem. Při stříkání se z těsta uvolňuje tuk. </a:t>
            </a:r>
          </a:p>
        </p:txBody>
      </p:sp>
    </p:spTree>
    <p:extLst>
      <p:ext uri="{BB962C8B-B14F-4D97-AF65-F5344CB8AC3E}">
        <p14:creationId xmlns:p14="http://schemas.microsoft.com/office/powerpoint/2010/main" val="74463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dirty="0" err="1">
                <a:solidFill>
                  <a:srgbClr val="0070C0"/>
                </a:solidFill>
              </a:rPr>
              <a:t>Gumovitost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56792"/>
            <a:ext cx="7384864" cy="4536504"/>
          </a:xfrm>
        </p:spPr>
        <p:txBody>
          <a:bodyPr>
            <a:normAutofit fontScale="77500" lnSpcReduction="20000"/>
          </a:bodyPr>
          <a:lstStyle/>
          <a:p>
            <a:pPr marL="82296" lvl="0" indent="0" algn="ctr">
              <a:buNone/>
            </a:pPr>
            <a:endParaRPr lang="cs-CZ" dirty="0"/>
          </a:p>
          <a:p>
            <a:pPr marL="82296" lvl="0" indent="0" algn="just">
              <a:buNone/>
            </a:pPr>
            <a:r>
              <a:rPr lang="cs-CZ" dirty="0" smtClean="0"/>
              <a:t>Použité </a:t>
            </a:r>
            <a:r>
              <a:rPr lang="cs-CZ" dirty="0"/>
              <a:t>kapaliny, např. mléko nebo voda, přišly do přímého styku s moukou. Bílkoviny obsažené v mouce ve styku s kapalinou bobtnají, čímž se těsto stává pružným a tažným. Tuto vadu nelze odstranit a těsto se dá využít jako přídavek do </a:t>
            </a:r>
            <a:r>
              <a:rPr lang="cs-CZ" dirty="0" smtClean="0"/>
              <a:t>pevných </a:t>
            </a:r>
            <a:r>
              <a:rPr lang="cs-CZ" dirty="0"/>
              <a:t>těst</a:t>
            </a:r>
            <a:r>
              <a:rPr lang="cs-CZ" dirty="0" smtClean="0"/>
              <a:t>.</a:t>
            </a:r>
          </a:p>
          <a:p>
            <a:pPr marL="82296" indent="0" algn="just">
              <a:buNone/>
            </a:pPr>
            <a:endParaRPr lang="cs-CZ" dirty="0" smtClean="0"/>
          </a:p>
          <a:p>
            <a:pPr marL="82296" indent="0" algn="just">
              <a:buNone/>
            </a:pPr>
            <a:r>
              <a:rPr lang="cs-CZ" dirty="0" smtClean="0"/>
              <a:t>Při </a:t>
            </a:r>
            <a:r>
              <a:rPr lang="cs-CZ" dirty="0"/>
              <a:t>použití mléka se musí nejdříve vytvořit emulze. Čím je emulze dokonalejší, tím lepších vlastností těsta se dosáhne. Tvorbě emulze napomáhá stejná teplota spojovacích složek, míchání a emulgační přísady (žloutky a základní žloutkový krém). </a:t>
            </a:r>
          </a:p>
        </p:txBody>
      </p:sp>
    </p:spTree>
    <p:extLst>
      <p:ext uri="{BB962C8B-B14F-4D97-AF65-F5344CB8AC3E}">
        <p14:creationId xmlns:p14="http://schemas.microsoft.com/office/powerpoint/2010/main" val="88623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  <a:effectLst/>
              </a:rPr>
              <a:t>Křehkost a drobivost korpusu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024824" cy="4800600"/>
          </a:xfrm>
        </p:spPr>
        <p:txBody>
          <a:bodyPr/>
          <a:lstStyle/>
          <a:p>
            <a:pPr marL="82296" lvl="0" indent="0" algn="just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82296" lvl="0" indent="0" algn="just">
              <a:buNone/>
            </a:pPr>
            <a:r>
              <a:rPr lang="cs-CZ" dirty="0"/>
              <a:t>Pokud jsou upečené korpusy příliš křehké a drobivé, je to způsobeno přílišným našleháním tuku. Tuto vadu nelze odstranit.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946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9. Kontrolní otázky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>
            <a:normAutofit lnSpcReduction="10000"/>
          </a:bodyPr>
          <a:lstStyle/>
          <a:p>
            <a:pPr marL="596646" indent="-514350">
              <a:buAutoNum type="arabicPeriod"/>
            </a:pPr>
            <a:r>
              <a:rPr lang="cs-CZ" dirty="0" smtClean="0"/>
              <a:t>Jaká má být teplota surovin a prostředí při výrobě lineckého třeného těsta?</a:t>
            </a:r>
            <a:endParaRPr lang="cs-CZ" dirty="0"/>
          </a:p>
          <a:p>
            <a:pPr marL="596646" indent="-514350">
              <a:buAutoNum type="arabicPeriod"/>
            </a:pPr>
            <a:r>
              <a:rPr lang="cs-CZ" dirty="0" smtClean="0"/>
              <a:t>Jak vyrábíme linecké třené těsto?</a:t>
            </a:r>
            <a:endParaRPr lang="cs-CZ" dirty="0"/>
          </a:p>
          <a:p>
            <a:pPr marL="596646" indent="-514350">
              <a:buAutoNum type="arabicPeriod"/>
            </a:pPr>
            <a:r>
              <a:rPr lang="cs-CZ" dirty="0" smtClean="0"/>
              <a:t>Jakým způsobem tvarujeme linecké třené těsto?</a:t>
            </a:r>
            <a:endParaRPr lang="cs-CZ" dirty="0"/>
          </a:p>
          <a:p>
            <a:pPr marL="596646" indent="-514350">
              <a:buAutoNum type="arabicPeriod"/>
            </a:pPr>
            <a:r>
              <a:rPr lang="cs-CZ" dirty="0" smtClean="0"/>
              <a:t>Jak pečeme výrobky z </a:t>
            </a:r>
            <a:r>
              <a:rPr lang="cs-CZ" dirty="0"/>
              <a:t>třených </a:t>
            </a:r>
            <a:r>
              <a:rPr lang="cs-CZ" dirty="0" smtClean="0"/>
              <a:t>těst?</a:t>
            </a:r>
            <a:endParaRPr lang="cs-CZ" dirty="0"/>
          </a:p>
          <a:p>
            <a:pPr marL="596646" indent="-514350">
              <a:buAutoNum type="arabicPeriod"/>
            </a:pPr>
            <a:r>
              <a:rPr lang="cs-CZ" dirty="0" smtClean="0"/>
              <a:t>Co je příčinou křehkosti a drobivosti korpusu z lineckého třeného těsta?</a:t>
            </a:r>
            <a:endParaRPr lang="cs-CZ" dirty="0"/>
          </a:p>
          <a:p>
            <a:pPr marL="596646" indent="-514350">
              <a:buFont typeface="Wingdings 2"/>
              <a:buAutoNum type="arabicPeriod"/>
            </a:pPr>
            <a:r>
              <a:rPr lang="cs-CZ" dirty="0" smtClean="0"/>
              <a:t>Jak vzniká </a:t>
            </a:r>
            <a:r>
              <a:rPr lang="cs-CZ" dirty="0" err="1"/>
              <a:t>gumovitost</a:t>
            </a:r>
            <a:r>
              <a:rPr lang="cs-CZ" dirty="0"/>
              <a:t> </a:t>
            </a:r>
            <a:r>
              <a:rPr lang="cs-CZ" dirty="0" smtClean="0"/>
              <a:t>těsta?</a:t>
            </a:r>
            <a:endParaRPr lang="cs-CZ" dirty="0"/>
          </a:p>
          <a:p>
            <a:pPr marL="596646" indent="-514350">
              <a:buAutoNum type="arabicPeriod"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23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96208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effectLst/>
              </a:rPr>
              <a:t>10. Seznam </a:t>
            </a:r>
            <a:r>
              <a:rPr lang="cs-CZ" dirty="0">
                <a:solidFill>
                  <a:srgbClr val="0070C0"/>
                </a:solidFill>
                <a:effectLst/>
              </a:rPr>
              <a:t>literatury a použité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zdroje:</a:t>
            </a:r>
            <a:endParaRPr lang="cs-CZ" dirty="0">
              <a:solidFill>
                <a:srgbClr val="0070C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/>
          </a:p>
          <a:p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 smtClean="0"/>
              <a:t>Obrázky, video </a:t>
            </a:r>
            <a:r>
              <a:rPr lang="cs-CZ" dirty="0"/>
              <a:t>-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98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293</TotalTime>
  <Words>842</Words>
  <Application>Microsoft Office PowerPoint</Application>
  <PresentationFormat>Předvádění na obrazovce (4:3)</PresentationFormat>
  <Paragraphs>108</Paragraphs>
  <Slides>22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4" baseType="lpstr">
      <vt:lpstr>Arial Unicode MS</vt:lpstr>
      <vt:lpstr>Arial</vt:lpstr>
      <vt:lpstr>Arial CE</vt:lpstr>
      <vt:lpstr>Book Antiqua</vt:lpstr>
      <vt:lpstr>Calibri</vt:lpstr>
      <vt:lpstr>Georgia</vt:lpstr>
      <vt:lpstr>Tahoma</vt:lpstr>
      <vt:lpstr>Times New Roman</vt:lpstr>
      <vt:lpstr>Verdana</vt:lpstr>
      <vt:lpstr>Wingdings</vt:lpstr>
      <vt:lpstr>Wingdings 2</vt:lpstr>
      <vt:lpstr>Slunovrat</vt:lpstr>
      <vt:lpstr>Prezentace aplikace PowerPoint</vt:lpstr>
      <vt:lpstr>17. Výroba, tvarování, pečení a vady třených těst</vt:lpstr>
      <vt:lpstr>Osnova</vt:lpstr>
      <vt:lpstr>1. Teplota surovin a prostředí</vt:lpstr>
      <vt:lpstr>2. Výroba třených těst - tření</vt:lpstr>
      <vt:lpstr>Prezentace aplikace PowerPoint</vt:lpstr>
      <vt:lpstr>Výroba třených těst - tření</vt:lpstr>
      <vt:lpstr>3. Výroba třených těst – míchání</vt:lpstr>
      <vt:lpstr>4. Technologické schéma výroby - linecké třené těsto</vt:lpstr>
      <vt:lpstr>5. Ruční tvarování třených těst –stříkání</vt:lpstr>
      <vt:lpstr>Ruční tvarování třených těst -  stříkání</vt:lpstr>
      <vt:lpstr>Prezentace aplikace PowerPoint</vt:lpstr>
      <vt:lpstr>Prezentace aplikace PowerPoint</vt:lpstr>
      <vt:lpstr>6. Strojové tvarování třených těst</vt:lpstr>
      <vt:lpstr>Strojové tvarování třených těst - video</vt:lpstr>
      <vt:lpstr>7. Pečení třených těst</vt:lpstr>
      <vt:lpstr>8. Vady třeného lineckého těsta a výrobků z nich</vt:lpstr>
      <vt:lpstr>Spaření těsta</vt:lpstr>
      <vt:lpstr>Gumovitost těsta</vt:lpstr>
      <vt:lpstr>Křehkost a drobivost korpusu</vt:lpstr>
      <vt:lpstr>9. Kontrolní otázky</vt:lpstr>
      <vt:lpstr>10. Seznam literatury a použité zdroje: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17. Výroba, tvarování a vady třených těst</dc:title>
  <dc:creator>Eva</dc:creator>
  <cp:lastModifiedBy>Zdeněk Laski</cp:lastModifiedBy>
  <cp:revision>44</cp:revision>
  <dcterms:created xsi:type="dcterms:W3CDTF">2013-03-17T15:37:02Z</dcterms:created>
  <dcterms:modified xsi:type="dcterms:W3CDTF">2014-06-04T16:34:41Z</dcterms:modified>
</cp:coreProperties>
</file>