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77" r:id="rId3"/>
    <p:sldId id="258" r:id="rId4"/>
    <p:sldId id="260" r:id="rId5"/>
    <p:sldId id="268" r:id="rId6"/>
    <p:sldId id="275" r:id="rId7"/>
    <p:sldId id="274" r:id="rId8"/>
    <p:sldId id="276" r:id="rId9"/>
    <p:sldId id="270" r:id="rId10"/>
    <p:sldId id="273" r:id="rId11"/>
    <p:sldId id="271" r:id="rId12"/>
    <p:sldId id="272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5C4B6B2-3FEE-4622-9220-717A022330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0671933-EFE1-478D-88DB-7FA0FCB3EB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19" y="6147356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262423"/>
              </p:ext>
            </p:extLst>
          </p:nvPr>
        </p:nvGraphicFramePr>
        <p:xfrm>
          <a:off x="107504" y="1898884"/>
          <a:ext cx="8708608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2148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CUT.0519.1C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seznamuje žáky s druhy třených  těst a výrobky z nich.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Druhy, charakteristika, výrobky.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text 8"/>
          <p:cNvSpPr txBox="1">
            <a:spLocks/>
          </p:cNvSpPr>
          <p:nvPr/>
        </p:nvSpPr>
        <p:spPr>
          <a:xfrm>
            <a:off x="-32494" y="1372701"/>
            <a:ext cx="9144000" cy="6477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>
                <a:latin typeface="Book Antiqua" pitchFamily="18" charset="0"/>
              </a:rPr>
              <a:t>Cukrářské technologie – </a:t>
            </a:r>
            <a:r>
              <a:rPr lang="cs-CZ" b="1" dirty="0">
                <a:latin typeface="Book Antiqua" pitchFamily="18" charset="0"/>
              </a:rPr>
              <a:t>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026" y="16874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83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8581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19. Druhy třených lineckých těst, výrobky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669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AutoNum type="arabicPeriod"/>
            </a:pPr>
            <a:r>
              <a:rPr lang="cs-CZ" dirty="0" smtClean="0"/>
              <a:t>Druhy třených těst</a:t>
            </a:r>
          </a:p>
          <a:p>
            <a:pPr marL="571500" indent="-457200">
              <a:buFont typeface="Arial" pitchFamily="34" charset="0"/>
              <a:buAutoNum type="arabicPeriod"/>
            </a:pPr>
            <a:r>
              <a:rPr lang="cs-CZ" dirty="0" smtClean="0"/>
              <a:t>Charakteristika výrobků </a:t>
            </a:r>
            <a:r>
              <a:rPr lang="cs-CZ" dirty="0"/>
              <a:t>z </a:t>
            </a:r>
            <a:r>
              <a:rPr lang="cs-CZ" dirty="0" smtClean="0"/>
              <a:t>třených lineckých </a:t>
            </a:r>
            <a:r>
              <a:rPr lang="cs-CZ" dirty="0"/>
              <a:t>těst </a:t>
            </a:r>
            <a:endParaRPr lang="cs-CZ" dirty="0" smtClean="0"/>
          </a:p>
          <a:p>
            <a:pPr marL="571500" indent="-457200">
              <a:buFont typeface="Arial" pitchFamily="34" charset="0"/>
              <a:buAutoNum type="arabicPeriod"/>
            </a:pPr>
            <a:r>
              <a:rPr lang="cs-CZ" dirty="0" smtClean="0"/>
              <a:t>Výrobky z třených lineckých těst</a:t>
            </a:r>
          </a:p>
          <a:p>
            <a:pPr marL="571500" indent="-457200">
              <a:buAutoNum type="arabicPeriod"/>
            </a:pPr>
            <a:r>
              <a:rPr lang="cs-CZ" dirty="0" smtClean="0"/>
              <a:t>Kontrolní otázky</a:t>
            </a:r>
          </a:p>
          <a:p>
            <a:pPr marL="571500" indent="-457200">
              <a:buAutoNum type="arabicPeriod"/>
            </a:pPr>
            <a:r>
              <a:rPr lang="cs-CZ" dirty="0" smtClean="0"/>
              <a:t>Seznam použité literatury a zdrojů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55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Druhy třených těst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 algn="just">
              <a:buNone/>
            </a:pPr>
            <a:r>
              <a:rPr lang="cs-CZ" sz="2800" dirty="0" smtClean="0"/>
              <a:t>Pro </a:t>
            </a:r>
            <a:r>
              <a:rPr lang="cs-CZ" sz="2800" dirty="0"/>
              <a:t>přípravu třených lineckých </a:t>
            </a:r>
            <a:r>
              <a:rPr lang="cs-CZ" sz="2800" dirty="0" smtClean="0"/>
              <a:t>těst známe mnoho předpisů, </a:t>
            </a:r>
            <a:r>
              <a:rPr lang="cs-CZ" sz="2800" dirty="0"/>
              <a:t>které se od sebe </a:t>
            </a:r>
            <a:r>
              <a:rPr lang="cs-CZ" sz="2800" dirty="0" smtClean="0"/>
              <a:t>liší </a:t>
            </a:r>
            <a:r>
              <a:rPr lang="cs-CZ" sz="2800" dirty="0"/>
              <a:t>jen použitými emulgačními a chuťovými přísadami. </a:t>
            </a:r>
            <a:endParaRPr lang="cs-CZ" sz="2800" dirty="0" smtClean="0"/>
          </a:p>
          <a:p>
            <a:pPr marL="114300" indent="0" algn="just">
              <a:buNone/>
            </a:pPr>
            <a:endParaRPr lang="cs-CZ" sz="2800" dirty="0" smtClean="0"/>
          </a:p>
          <a:p>
            <a:r>
              <a:rPr lang="cs-CZ" sz="2800" dirty="0"/>
              <a:t>Třené linecké těsto</a:t>
            </a:r>
          </a:p>
          <a:p>
            <a:r>
              <a:rPr lang="cs-CZ" sz="2800" dirty="0"/>
              <a:t>Třené linecké těsto máslové – kakaové</a:t>
            </a:r>
          </a:p>
          <a:p>
            <a:r>
              <a:rPr lang="cs-CZ" sz="2800" dirty="0"/>
              <a:t>Třené oříškové těsto</a:t>
            </a:r>
          </a:p>
          <a:p>
            <a:r>
              <a:rPr lang="cs-CZ" sz="2800" dirty="0"/>
              <a:t>Třené žloutkové těsto - máslové</a:t>
            </a:r>
          </a:p>
          <a:p>
            <a:pPr marL="114300" indent="0" algn="just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. Charakteristika Výrobků z třených lineckých těst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sz="2800" dirty="0" smtClean="0"/>
              <a:t>Třené pečivo má </a:t>
            </a:r>
            <a:r>
              <a:rPr lang="cs-CZ" sz="2800" dirty="0"/>
              <a:t>pravidelné tvary s ostrým </a:t>
            </a:r>
            <a:r>
              <a:rPr lang="cs-CZ" sz="2800" dirty="0" smtClean="0"/>
              <a:t>rýhováním. Musí </a:t>
            </a:r>
            <a:r>
              <a:rPr lang="cs-CZ" sz="2800" dirty="0"/>
              <a:t>být řádně </a:t>
            </a:r>
            <a:r>
              <a:rPr lang="cs-CZ" sz="2800" dirty="0" smtClean="0"/>
              <a:t>propečené a rovnoměrně plněné.</a:t>
            </a:r>
          </a:p>
          <a:p>
            <a:pPr marL="114300" indent="0" algn="just">
              <a:buNone/>
            </a:pPr>
            <a:endParaRPr lang="cs-CZ" sz="2800" dirty="0" smtClean="0"/>
          </a:p>
          <a:p>
            <a:pPr algn="just"/>
            <a:r>
              <a:rPr lang="cs-CZ" sz="2800" dirty="0" smtClean="0"/>
              <a:t>Korpusy jsou </a:t>
            </a:r>
            <a:r>
              <a:rPr lang="cs-CZ" sz="2800" dirty="0"/>
              <a:t>křehké, ne však drobivé.</a:t>
            </a:r>
            <a:endParaRPr lang="cs-CZ" sz="2800" b="1" dirty="0"/>
          </a:p>
          <a:p>
            <a:pPr marL="114300" indent="0" algn="just">
              <a:buNone/>
            </a:pPr>
            <a:endParaRPr lang="cs-CZ" sz="2800" dirty="0" smtClean="0"/>
          </a:p>
          <a:p>
            <a:pPr algn="just"/>
            <a:r>
              <a:rPr lang="cs-CZ" sz="2800" dirty="0" smtClean="0"/>
              <a:t>Výrobky </a:t>
            </a:r>
            <a:r>
              <a:rPr lang="cs-CZ" sz="2800" dirty="0"/>
              <a:t>mají charakteristickou chuť lineckého pečiva doplněnou chutí použité náplně a cukrářské kakaové </a:t>
            </a:r>
            <a:r>
              <a:rPr lang="cs-CZ" sz="2800" dirty="0" smtClean="0"/>
              <a:t>polevy. </a:t>
            </a:r>
          </a:p>
          <a:p>
            <a:pPr marL="114300" indent="0" algn="just">
              <a:buNone/>
            </a:pPr>
            <a:endParaRPr lang="cs-CZ" sz="2800" dirty="0" smtClean="0"/>
          </a:p>
          <a:p>
            <a:pPr algn="just"/>
            <a:r>
              <a:rPr lang="cs-CZ" sz="2800" dirty="0" smtClean="0"/>
              <a:t>Pro vysoký obsah tuku plníme výrobky zpravidla ovocnými náplněmi. Můžeme však použít </a:t>
            </a:r>
            <a:r>
              <a:rPr lang="cs-CZ" sz="2800" dirty="0"/>
              <a:t>i jiné náplně, např. jádrové.</a:t>
            </a:r>
            <a:endParaRPr lang="cs-CZ" sz="2800" b="1" dirty="0"/>
          </a:p>
          <a:p>
            <a:pPr marL="114300" indent="0" algn="just">
              <a:buNone/>
            </a:pPr>
            <a:endParaRPr lang="cs-CZ" sz="2800" dirty="0" smtClean="0"/>
          </a:p>
          <a:p>
            <a:pPr marL="114300" indent="0" algn="just">
              <a:buNone/>
            </a:pPr>
            <a:endParaRPr lang="cs-CZ" sz="2800" b="1" dirty="0"/>
          </a:p>
          <a:p>
            <a:pPr marL="114300" indent="0" algn="just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702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3.Výrobky z třených těst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062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Linecké třené výrobky s ovocnou </a:t>
            </a:r>
            <a:r>
              <a:rPr lang="cs-CZ" b="1" dirty="0" smtClean="0"/>
              <a:t>náplní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539552" y="1719263"/>
            <a:ext cx="3888432" cy="4406900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dirty="0"/>
              <a:t>Z třeného lineckého těsta se upečou žádané tvary, např. rohlíčky, banánky, věnečky…</a:t>
            </a:r>
          </a:p>
          <a:p>
            <a:pPr marL="114300" indent="0" algn="just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Po </a:t>
            </a:r>
            <a:r>
              <a:rPr lang="cs-CZ" dirty="0"/>
              <a:t>dokonalém vychladnutí se polovina korpusů obrátí </a:t>
            </a:r>
            <a:r>
              <a:rPr lang="cs-CZ" dirty="0" smtClean="0"/>
              <a:t>a </a:t>
            </a:r>
            <a:r>
              <a:rPr lang="cs-CZ" dirty="0"/>
              <a:t>sáčkem se na ně nanese příslušné množství ovocné náplně. </a:t>
            </a:r>
          </a:p>
          <a:p>
            <a:pPr marL="114300" indent="0" algn="just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26" b="16016"/>
          <a:stretch/>
        </p:blipFill>
        <p:spPr>
          <a:xfrm>
            <a:off x="4932040" y="1628800"/>
            <a:ext cx="3792942" cy="4855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1084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Linecké třené výrobky s ovocnou </a:t>
            </a:r>
            <a:r>
              <a:rPr lang="cs-CZ" b="1" dirty="0" smtClean="0"/>
              <a:t>náplní - dokončení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577920" cy="4407408"/>
          </a:xfrm>
        </p:spPr>
        <p:txBody>
          <a:bodyPr/>
          <a:lstStyle/>
          <a:p>
            <a:pPr marL="114300" indent="0" algn="just">
              <a:buNone/>
            </a:pPr>
            <a:r>
              <a:rPr lang="cs-CZ" dirty="0"/>
              <a:t>Na spodní korpus se přiloží druhý korpus tak, aby obě části byly spojeny ovocnou náplní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/>
              <a:t>Po jejím zatuhnutí se výrobky částečně potahují cukrářskou kakaovou polevou. 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3246512" cy="2434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1" t="9020" r="21177" b="13529"/>
          <a:stretch/>
        </p:blipFill>
        <p:spPr>
          <a:xfrm>
            <a:off x="5480375" y="3866274"/>
            <a:ext cx="3096344" cy="2573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66512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Margaretky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9" y="2132856"/>
            <a:ext cx="8599758" cy="4104456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3200" b="1" dirty="0" smtClean="0"/>
              <a:t>Výrobek se zhotovuje z lineckého těsta pevného a lineckého těsta třeného.</a:t>
            </a:r>
          </a:p>
          <a:p>
            <a:pPr marL="114300" indent="0">
              <a:buNone/>
            </a:pPr>
            <a:r>
              <a:rPr lang="cs-CZ" sz="3200" dirty="0"/>
              <a:t>Z pevného lineckého </a:t>
            </a:r>
            <a:r>
              <a:rPr lang="cs-CZ" sz="3200" dirty="0" smtClean="0"/>
              <a:t>těsta</a:t>
            </a:r>
          </a:p>
          <a:p>
            <a:pPr marL="114300" indent="0">
              <a:buNone/>
            </a:pPr>
            <a:r>
              <a:rPr lang="cs-CZ" sz="3200" dirty="0" smtClean="0"/>
              <a:t>se </a:t>
            </a:r>
            <a:r>
              <a:rPr lang="cs-CZ" sz="3200" dirty="0"/>
              <a:t>vyválí plát, ze kterého se </a:t>
            </a:r>
            <a:endParaRPr lang="cs-CZ" sz="3200" dirty="0" smtClean="0"/>
          </a:p>
          <a:p>
            <a:pPr marL="114300" indent="0">
              <a:buNone/>
            </a:pPr>
            <a:r>
              <a:rPr lang="cs-CZ" sz="3200" dirty="0" smtClean="0"/>
              <a:t>vypichují </a:t>
            </a:r>
            <a:r>
              <a:rPr lang="cs-CZ" sz="3200" dirty="0"/>
              <a:t>koláčky o průměru </a:t>
            </a:r>
            <a:endParaRPr lang="cs-CZ" sz="3200" dirty="0" smtClean="0"/>
          </a:p>
          <a:p>
            <a:pPr marL="114300" indent="0">
              <a:buNone/>
            </a:pPr>
            <a:r>
              <a:rPr lang="cs-CZ" sz="3200" dirty="0" smtClean="0"/>
              <a:t>7 </a:t>
            </a:r>
            <a:r>
              <a:rPr lang="cs-CZ" sz="3200" dirty="0"/>
              <a:t>cm. Osazují se na čistý </a:t>
            </a:r>
            <a:endParaRPr lang="cs-CZ" sz="3200" dirty="0" smtClean="0"/>
          </a:p>
          <a:p>
            <a:pPr marL="114300" indent="0">
              <a:buNone/>
            </a:pPr>
            <a:r>
              <a:rPr lang="cs-CZ" sz="3200" dirty="0" smtClean="0"/>
              <a:t>plech </a:t>
            </a:r>
            <a:r>
              <a:rPr lang="cs-CZ" sz="3200" dirty="0"/>
              <a:t>a zčásti se upečou.</a:t>
            </a:r>
          </a:p>
          <a:p>
            <a:pPr marL="114300" indent="0">
              <a:buNone/>
            </a:pPr>
            <a:endParaRPr lang="cs-CZ" sz="32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84984"/>
            <a:ext cx="2911127" cy="29111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533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Margaretky - dokončení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endParaRPr lang="cs-CZ" dirty="0"/>
          </a:p>
          <a:p>
            <a:r>
              <a:rPr lang="cs-CZ" dirty="0"/>
              <a:t>Na předpečené a prochladlé koláčky se ve stejné velikosti nastříkají věnečky z třeného lineckého těsta. </a:t>
            </a:r>
          </a:p>
          <a:p>
            <a:r>
              <a:rPr lang="cs-CZ" dirty="0"/>
              <a:t>Polotovary se potom pečou při teplotě 200 až 220°C.</a:t>
            </a:r>
            <a:endParaRPr lang="cs-CZ" b="1" dirty="0"/>
          </a:p>
          <a:p>
            <a:r>
              <a:rPr lang="cs-CZ" dirty="0"/>
              <a:t>Předpečení koláčků z pevného lineckého těsta je důležité proto, aby byly výrobky řádně propečené. </a:t>
            </a:r>
          </a:p>
          <a:p>
            <a:r>
              <a:rPr lang="cs-CZ" dirty="0"/>
              <a:t>Po upečení a vychladnutí se koláčky posypou směsí moučkového cukru ochuceného vanilinovým cukrem.</a:t>
            </a:r>
            <a:endParaRPr lang="cs-CZ" b="1" dirty="0"/>
          </a:p>
          <a:p>
            <a:r>
              <a:rPr lang="cs-CZ" dirty="0"/>
              <a:t>Střed věnečků se vyplní horkou rozvařenou ovocnou náplň a její povrch se posype hoblovanými praženými arašídy.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26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Linecké </a:t>
            </a:r>
            <a:r>
              <a:rPr lang="cs-CZ" b="1" dirty="0" smtClean="0"/>
              <a:t>dorty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předpečený </a:t>
            </a:r>
            <a:r>
              <a:rPr lang="cs-CZ" dirty="0"/>
              <a:t>kulatý plát z pevného lineckého těsta se nanese asi 5 mm vysoká vrstva </a:t>
            </a:r>
            <a:r>
              <a:rPr lang="cs-CZ" dirty="0" smtClean="0"/>
              <a:t>ovocné náplně. 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ni se sáčkem s řezanou trubičkou nastříkají mřížky z třeného lineckého těsta. </a:t>
            </a:r>
            <a:endParaRPr lang="cs-CZ" dirty="0" smtClean="0"/>
          </a:p>
          <a:p>
            <a:r>
              <a:rPr lang="cs-CZ" dirty="0" smtClean="0"/>
              <a:t>Celek </a:t>
            </a:r>
            <a:r>
              <a:rPr lang="cs-CZ" dirty="0"/>
              <a:t>se dopéká při teplotě </a:t>
            </a:r>
            <a:r>
              <a:rPr lang="cs-CZ" dirty="0" smtClean="0"/>
              <a:t>210°C. </a:t>
            </a:r>
          </a:p>
          <a:p>
            <a:r>
              <a:rPr lang="cs-CZ" dirty="0" smtClean="0"/>
              <a:t>Po </a:t>
            </a:r>
            <a:r>
              <a:rPr lang="cs-CZ" dirty="0"/>
              <a:t>vychladnutí se dorty krájejí.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8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AutoNum type="arabicPeriod"/>
            </a:pPr>
            <a:r>
              <a:rPr lang="cs-CZ" dirty="0" smtClean="0"/>
              <a:t>Jaké znáš druhy </a:t>
            </a:r>
            <a:r>
              <a:rPr lang="cs-CZ" dirty="0"/>
              <a:t>třených </a:t>
            </a:r>
            <a:r>
              <a:rPr lang="cs-CZ" dirty="0" smtClean="0"/>
              <a:t>těst?</a:t>
            </a:r>
            <a:endParaRPr lang="cs-CZ" dirty="0"/>
          </a:p>
          <a:p>
            <a:pPr marL="571500" indent="-457200">
              <a:buFont typeface="Arial" pitchFamily="34" charset="0"/>
              <a:buAutoNum type="arabicPeriod"/>
            </a:pPr>
            <a:r>
              <a:rPr lang="cs-CZ" dirty="0" smtClean="0"/>
              <a:t> Jak se vyrábí a dohotovují </a:t>
            </a:r>
            <a:r>
              <a:rPr lang="cs-CZ" dirty="0" err="1" smtClean="0"/>
              <a:t>margaretky</a:t>
            </a:r>
            <a:r>
              <a:rPr lang="cs-CZ" dirty="0" smtClean="0"/>
              <a:t>?</a:t>
            </a:r>
          </a:p>
          <a:p>
            <a:pPr marL="571500" indent="-457200">
              <a:buFont typeface="Arial" pitchFamily="34" charset="0"/>
              <a:buAutoNum type="arabicPeriod"/>
            </a:pPr>
            <a:r>
              <a:rPr lang="cs-CZ" dirty="0" smtClean="0"/>
              <a:t>Jak se vyrábí linecké dorty?</a:t>
            </a:r>
          </a:p>
          <a:p>
            <a:pPr marL="571500" indent="-457200">
              <a:buFont typeface="Arial" pitchFamily="34" charset="0"/>
              <a:buAutoNum type="arabicPeriod"/>
            </a:pPr>
            <a:r>
              <a:rPr lang="cs-CZ" dirty="0" smtClean="0"/>
              <a:t>Jakými náplněmi plníme výrobky z lineckého třeného těsta?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38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8372"/>
            <a:ext cx="9036496" cy="11484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Seznam </a:t>
            </a:r>
            <a:r>
              <a:rPr lang="cs-CZ" dirty="0"/>
              <a:t>použité literatury a </a:t>
            </a:r>
            <a:r>
              <a:rPr lang="cs-CZ" dirty="0" smtClean="0"/>
              <a:t>zdrojů: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>
                <a:solidFill>
                  <a:schemeClr val="tx1"/>
                </a:solidFill>
              </a:rPr>
              <a:t>Obrázky - vlastní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23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183</TotalTime>
  <Words>591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Arial Unicode MS</vt:lpstr>
      <vt:lpstr>Arial</vt:lpstr>
      <vt:lpstr>Arial CE</vt:lpstr>
      <vt:lpstr>Book Antiqua</vt:lpstr>
      <vt:lpstr>Calibri</vt:lpstr>
      <vt:lpstr>Georgia</vt:lpstr>
      <vt:lpstr>Tahoma</vt:lpstr>
      <vt:lpstr>Times New Roman</vt:lpstr>
      <vt:lpstr>Lékárna</vt:lpstr>
      <vt:lpstr>Prezentace aplikace PowerPoint</vt:lpstr>
      <vt:lpstr>19. Druhy třených lineckých těst, výrobky</vt:lpstr>
      <vt:lpstr>Osnova</vt:lpstr>
      <vt:lpstr>1. Druhy třených těst</vt:lpstr>
      <vt:lpstr>2. Charakteristika Výrobků z třených lineckých těst</vt:lpstr>
      <vt:lpstr>3.Výrobky z třených těst </vt:lpstr>
      <vt:lpstr>Linecké třené výrobky s ovocnou náplní</vt:lpstr>
      <vt:lpstr>Linecké třené výrobky s ovocnou náplní - dokončení</vt:lpstr>
      <vt:lpstr>Margaretky</vt:lpstr>
      <vt:lpstr>Margaretky - dokončení</vt:lpstr>
      <vt:lpstr>Linecké dorty</vt:lpstr>
      <vt:lpstr>4. Kontrolní otázky</vt:lpstr>
      <vt:lpstr>5.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19. Druhy třených těst, výrobky</dc:title>
  <dc:creator>Eva</dc:creator>
  <cp:lastModifiedBy>Zdeněk Laski</cp:lastModifiedBy>
  <cp:revision>25</cp:revision>
  <dcterms:created xsi:type="dcterms:W3CDTF">2013-03-17T15:47:09Z</dcterms:created>
  <dcterms:modified xsi:type="dcterms:W3CDTF">2014-06-04T16:35:14Z</dcterms:modified>
</cp:coreProperties>
</file>