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7"/>
  </p:notesMasterIdLst>
  <p:sldIdLst>
    <p:sldId id="265" r:id="rId2"/>
    <p:sldId id="272" r:id="rId3"/>
    <p:sldId id="257" r:id="rId4"/>
    <p:sldId id="267" r:id="rId5"/>
    <p:sldId id="258" r:id="rId6"/>
    <p:sldId id="268" r:id="rId7"/>
    <p:sldId id="269" r:id="rId8"/>
    <p:sldId id="260" r:id="rId9"/>
    <p:sldId id="270" r:id="rId10"/>
    <p:sldId id="261" r:id="rId11"/>
    <p:sldId id="271" r:id="rId12"/>
    <p:sldId id="262" r:id="rId13"/>
    <p:sldId id="263" r:id="rId14"/>
    <p:sldId id="264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82548" autoAdjust="0"/>
  </p:normalViewPr>
  <p:slideViewPr>
    <p:cSldViewPr>
      <p:cViewPr varScale="1">
        <p:scale>
          <a:sx n="96" d="100"/>
          <a:sy n="96" d="100"/>
        </p:scale>
        <p:origin x="2058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EAFB7D-0AF8-4E33-A25A-7F2624E8D61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902046-B718-4220-9878-221641B16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521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902046-B718-4220-9878-221641B1649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786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FA18-3C51-4CB1-99C3-38FF89640335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4CD76-0304-4BCD-8BB8-BF32128741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FA18-3C51-4CB1-99C3-38FF89640335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4CD76-0304-4BCD-8BB8-BF32128741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FA18-3C51-4CB1-99C3-38FF89640335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4CD76-0304-4BCD-8BB8-BF32128741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FA18-3C51-4CB1-99C3-38FF89640335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4CD76-0304-4BCD-8BB8-BF32128741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FA18-3C51-4CB1-99C3-38FF89640335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4CD76-0304-4BCD-8BB8-BF32128741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FA18-3C51-4CB1-99C3-38FF89640335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4CD76-0304-4BCD-8BB8-BF32128741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FA18-3C51-4CB1-99C3-38FF89640335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4CD76-0304-4BCD-8BB8-BF32128741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FA18-3C51-4CB1-99C3-38FF89640335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4CD76-0304-4BCD-8BB8-BF32128741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FA18-3C51-4CB1-99C3-38FF89640335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4CD76-0304-4BCD-8BB8-BF32128741FC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FA18-3C51-4CB1-99C3-38FF89640335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4CD76-0304-4BCD-8BB8-BF32128741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FA18-3C51-4CB1-99C3-38FF89640335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4CD76-0304-4BCD-8BB8-BF32128741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D53FA18-3C51-4CB1-99C3-38FF89640335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3E4CD76-0304-4BCD-8BB8-BF32128741F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1211589"/>
              </p:ext>
            </p:extLst>
          </p:nvPr>
        </p:nvGraphicFramePr>
        <p:xfrm>
          <a:off x="326869" y="1916832"/>
          <a:ext cx="8567737" cy="40071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31334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b="1" i="0" u="none" strike="noStrike" kern="1200" baseline="0" dirty="0" smtClean="0">
                          <a:solidFill>
                            <a:schemeClr val="tx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Střední škola hotelová a služeb Kroměříž </a:t>
                      </a:r>
                      <a:r>
                        <a:rPr lang="cs-CZ" sz="1800" b="0" i="0" u="none" strike="noStrike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004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52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Drlíková, Mgr. Jana Vašinová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0044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b="0" i="0" u="none" strike="noStrike" kern="1200" baseline="0" dirty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VY_32_INOVACE CUT 	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5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CUT.0601.1C</a:t>
                      </a:r>
                      <a:r>
                        <a:rPr lang="cs-CZ" sz="1000" b="0" i="0" u="none" strike="noStrike" kern="1200" baseline="0" dirty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	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52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52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52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52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Pálená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hmota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52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52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985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charakteristikou pálené hmoty a výběrem vhodných surovin pro přípravu.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kumimoji="0" lang="cs-CZ" sz="1000" i="0" kern="1200" baseline="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45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358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Pálená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 hmot</a:t>
                      </a:r>
                      <a:r>
                        <a:rPr lang="cs-CZ" sz="1000" dirty="0" smtClean="0">
                          <a:latin typeface="Arial CE" pitchFamily="34" charset="-18"/>
                        </a:rPr>
                        <a:t>a, mouka, tuk, tekutina, vejce, sůl.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52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15. 1.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3"/>
          <p:cNvSpPr txBox="1">
            <a:spLocks noChangeArrowheads="1"/>
          </p:cNvSpPr>
          <p:nvPr/>
        </p:nvSpPr>
        <p:spPr bwMode="auto">
          <a:xfrm>
            <a:off x="250825" y="1412875"/>
            <a:ext cx="864165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ctr" eaLnBrk="1" hangingPunct="1"/>
            <a:r>
              <a:rPr lang="cs-CZ" sz="2000" b="1" dirty="0"/>
              <a:t>Cukrářské technologie – </a:t>
            </a:r>
            <a:r>
              <a:rPr lang="cs-CZ" sz="2000" b="1" dirty="0" smtClean="0"/>
              <a:t>pálená hmota a listové těsto </a:t>
            </a:r>
            <a:endParaRPr lang="cs-CZ" sz="2000" b="1" dirty="0"/>
          </a:p>
        </p:txBody>
      </p:sp>
      <p:pic>
        <p:nvPicPr>
          <p:cNvPr id="6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6092824"/>
            <a:ext cx="913765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08915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63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883038" cy="1470025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1. Charakteristika pálené hmoty, </a:t>
            </a:r>
            <a:r>
              <a:rPr lang="cs-CZ" b="1" dirty="0" smtClean="0">
                <a:solidFill>
                  <a:schemeClr val="tx1"/>
                </a:solidFill>
              </a:rPr>
              <a:t>suroviny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601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osnova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Charakteristika pálené hmoty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Výběr a úprava surovin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Kontrolní otázky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Seznam použité literatury a zdroje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343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675724"/>
            <a:ext cx="8784976" cy="924475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1. Charakteristika pálené hmoty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09442" y="1807361"/>
            <a:ext cx="7450989" cy="40514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Pálená hmota je </a:t>
            </a:r>
            <a:r>
              <a:rPr lang="cs-CZ" sz="2800" dirty="0">
                <a:solidFill>
                  <a:schemeClr val="tx1"/>
                </a:solidFill>
              </a:rPr>
              <a:t>polotovar </a:t>
            </a:r>
            <a:r>
              <a:rPr lang="cs-CZ" sz="2800" dirty="0" smtClean="0">
                <a:solidFill>
                  <a:schemeClr val="tx1"/>
                </a:solidFill>
              </a:rPr>
              <a:t>žluté vaječné </a:t>
            </a:r>
            <a:r>
              <a:rPr lang="cs-CZ" sz="2800" dirty="0">
                <a:solidFill>
                  <a:schemeClr val="tx1"/>
                </a:solidFill>
              </a:rPr>
              <a:t>barvy a vláčné volnější </a:t>
            </a:r>
            <a:r>
              <a:rPr lang="cs-CZ" sz="2800" dirty="0" smtClean="0">
                <a:solidFill>
                  <a:schemeClr val="tx1"/>
                </a:solidFill>
              </a:rPr>
              <a:t>konzistence.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Chuť </a:t>
            </a:r>
            <a:r>
              <a:rPr lang="cs-CZ" sz="2800" dirty="0">
                <a:solidFill>
                  <a:schemeClr val="tx1"/>
                </a:solidFill>
              </a:rPr>
              <a:t>má </a:t>
            </a:r>
            <a:r>
              <a:rPr lang="cs-CZ" sz="2800" dirty="0" smtClean="0">
                <a:solidFill>
                  <a:schemeClr val="tx1"/>
                </a:solidFill>
              </a:rPr>
              <a:t>neutrální, proto je </a:t>
            </a:r>
            <a:r>
              <a:rPr lang="cs-CZ" sz="2800" dirty="0">
                <a:solidFill>
                  <a:schemeClr val="tx1"/>
                </a:solidFill>
              </a:rPr>
              <a:t>vhodná k plnění sladkými, slanými i sýrovými náplněmi.</a:t>
            </a: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47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Charakteristika pálené hmoty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16832"/>
            <a:ext cx="7776864" cy="4176464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Korpusy z pálené hmoty neobsahují řepný cukr – sacharózu. Proto je lze </a:t>
            </a:r>
            <a:r>
              <a:rPr lang="cs-CZ" sz="2800" dirty="0">
                <a:solidFill>
                  <a:schemeClr val="tx1"/>
                </a:solidFill>
              </a:rPr>
              <a:t>použít i pro </a:t>
            </a:r>
            <a:r>
              <a:rPr lang="cs-CZ" sz="2800" dirty="0" smtClean="0">
                <a:solidFill>
                  <a:schemeClr val="tx1"/>
                </a:solidFill>
              </a:rPr>
              <a:t>výrobu Dia výrobků.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Pálenou </a:t>
            </a:r>
            <a:r>
              <a:rPr lang="cs-CZ" sz="2800" dirty="0">
                <a:solidFill>
                  <a:schemeClr val="tx1"/>
                </a:solidFill>
              </a:rPr>
              <a:t>hmotu lze péci i </a:t>
            </a:r>
            <a:r>
              <a:rPr lang="cs-CZ" sz="2800" dirty="0" smtClean="0">
                <a:solidFill>
                  <a:schemeClr val="tx1"/>
                </a:solidFill>
              </a:rPr>
              <a:t>smažit.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Sortiment </a:t>
            </a:r>
            <a:r>
              <a:rPr lang="cs-CZ" sz="2800" dirty="0">
                <a:solidFill>
                  <a:schemeClr val="tx1"/>
                </a:solidFill>
              </a:rPr>
              <a:t>výrobků z pálené hmoty </a:t>
            </a:r>
            <a:r>
              <a:rPr lang="cs-CZ" sz="2800" dirty="0" smtClean="0">
                <a:solidFill>
                  <a:schemeClr val="tx1"/>
                </a:solidFill>
              </a:rPr>
              <a:t>není široký. V</a:t>
            </a:r>
            <a:r>
              <a:rPr lang="cs-CZ" sz="2800" dirty="0">
                <a:solidFill>
                  <a:schemeClr val="tx1"/>
                </a:solidFill>
              </a:rPr>
              <a:t> celkovém objemu cukrářské výroby má </a:t>
            </a:r>
            <a:r>
              <a:rPr lang="cs-CZ" sz="2800" dirty="0" smtClean="0">
                <a:solidFill>
                  <a:schemeClr val="tx1"/>
                </a:solidFill>
              </a:rPr>
              <a:t>však velké zastoupení.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175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1008112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2. Výběr a úprava surovin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Eva\Desktop\2013-06-18 vše 2\vše 2 0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7416824" cy="49685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2008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332657"/>
            <a:ext cx="7125113" cy="79208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Mouka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340769"/>
            <a:ext cx="8352928" cy="1296143"/>
          </a:xfrm>
        </p:spPr>
        <p:txBody>
          <a:bodyPr/>
          <a:lstStyle/>
          <a:p>
            <a:pPr algn="just"/>
            <a:r>
              <a:rPr lang="cs-CZ" dirty="0">
                <a:solidFill>
                  <a:schemeClr val="tx1"/>
                </a:solidFill>
              </a:rPr>
              <a:t>K přípravě hmoty se používá pšeničná mouka hladká pekařská speciál. </a:t>
            </a:r>
            <a:r>
              <a:rPr lang="cs-CZ" b="1" dirty="0">
                <a:solidFill>
                  <a:schemeClr val="tx1"/>
                </a:solidFill>
              </a:rPr>
              <a:t>Na její technologické vlastnosti se nekladou žádné zvláštní požadavky</a:t>
            </a:r>
            <a:r>
              <a:rPr lang="cs-CZ" dirty="0">
                <a:solidFill>
                  <a:schemeClr val="tx1"/>
                </a:solidFill>
              </a:rPr>
              <a:t>.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2780928"/>
            <a:ext cx="5400600" cy="33843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Vhodnější </a:t>
            </a:r>
            <a:r>
              <a:rPr lang="cs-CZ" sz="2400" dirty="0">
                <a:solidFill>
                  <a:schemeClr val="tx1"/>
                </a:solidFill>
              </a:rPr>
              <a:t>jsou mouky s nižším obsahem lepku, tedy mouky škrobnatější, protože záleží na schopnosti škrobu vázat vodu. Před použitím se mouka musí prosít, odstraní se případné mechanické nečistoty a  mouka se provzdušní. 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Eva\Desktop\2013-06-18 mouka\mouka 002.JPG"/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55" t="12032" r="8937" b="6516"/>
          <a:stretch/>
        </p:blipFill>
        <p:spPr bwMode="auto">
          <a:xfrm>
            <a:off x="6084168" y="3284984"/>
            <a:ext cx="2819400" cy="21209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0892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93610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Tuk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7776864" cy="4267461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b="1" dirty="0">
                <a:solidFill>
                  <a:schemeClr val="tx1"/>
                </a:solidFill>
              </a:rPr>
              <a:t>Tuk nemá vliv na konzistenci hmoty, ale značně přispívá k dosažení křehkosti kůrky. </a:t>
            </a:r>
            <a:endParaRPr lang="cs-CZ" sz="2400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Můžeme použít 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tuhé i kapalná tuky,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100 % tuky nebo tuky, které obsahují vodu.</a:t>
            </a:r>
          </a:p>
          <a:p>
            <a:pPr marL="0" indent="0" algn="just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oužijeme-li </a:t>
            </a:r>
            <a:r>
              <a:rPr lang="cs-CZ" sz="2400" dirty="0">
                <a:solidFill>
                  <a:schemeClr val="tx1"/>
                </a:solidFill>
              </a:rPr>
              <a:t>pro výrobu pálené </a:t>
            </a:r>
            <a:r>
              <a:rPr lang="cs-CZ" sz="2400" dirty="0" smtClean="0">
                <a:solidFill>
                  <a:schemeClr val="tx1"/>
                </a:solidFill>
              </a:rPr>
              <a:t>hmoty tuky, které obsahují vodu (máslo, margarín), </a:t>
            </a:r>
            <a:r>
              <a:rPr lang="cs-CZ" sz="2400" dirty="0">
                <a:solidFill>
                  <a:schemeClr val="tx1"/>
                </a:solidFill>
              </a:rPr>
              <a:t>musíme přepočtem upravit i obsah vody. 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8492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76673"/>
            <a:ext cx="7125113" cy="93610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Tuk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522997" cy="313380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Nejčastěji </a:t>
            </a:r>
            <a:r>
              <a:rPr lang="cs-CZ" sz="2400" b="1" dirty="0">
                <a:solidFill>
                  <a:schemeClr val="tx1"/>
                </a:solidFill>
              </a:rPr>
              <a:t>používaným tukem je jedlý olej. Můžeme použít také margarín, máslo, ztužený pokrmový tuk nebo sádlo</a:t>
            </a:r>
            <a:r>
              <a:rPr lang="cs-CZ" sz="2400" dirty="0" smtClean="0">
                <a:solidFill>
                  <a:schemeClr val="tx1"/>
                </a:solidFill>
              </a:rPr>
              <a:t>. </a:t>
            </a:r>
          </a:p>
          <a:p>
            <a:pPr marL="0" indent="0" algn="just">
              <a:buNone/>
            </a:pPr>
            <a:endParaRPr lang="cs-CZ" sz="2400" b="1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Sádlo </a:t>
            </a:r>
            <a:r>
              <a:rPr lang="cs-CZ" sz="2400" dirty="0">
                <a:solidFill>
                  <a:schemeClr val="tx1"/>
                </a:solidFill>
              </a:rPr>
              <a:t>je vhodné pro přípravu slaného  nebo sýrového druhu pálené hmoty, nebo je-li plněno masitými náplněmi. </a:t>
            </a:r>
          </a:p>
        </p:txBody>
      </p:sp>
    </p:spTree>
    <p:extLst>
      <p:ext uri="{BB962C8B-B14F-4D97-AF65-F5344CB8AC3E}">
        <p14:creationId xmlns:p14="http://schemas.microsoft.com/office/powerpoint/2010/main" val="2079674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8012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Tekutina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b="1" dirty="0">
                <a:solidFill>
                  <a:schemeClr val="tx1"/>
                </a:solidFill>
              </a:rPr>
              <a:t>Hlavní význam tekutiny </a:t>
            </a:r>
            <a:r>
              <a:rPr lang="cs-CZ" sz="2400" dirty="0">
                <a:solidFill>
                  <a:schemeClr val="tx1"/>
                </a:solidFill>
              </a:rPr>
              <a:t>pro výrobu pálené hmoty – korpusu je v její přeměně v páru při pečení, působí jako </a:t>
            </a:r>
            <a:r>
              <a:rPr lang="cs-CZ" sz="2400" b="1" dirty="0">
                <a:solidFill>
                  <a:schemeClr val="tx1"/>
                </a:solidFill>
              </a:rPr>
              <a:t>účinné kypřidlo</a:t>
            </a:r>
            <a:r>
              <a:rPr lang="cs-CZ" sz="2400" dirty="0">
                <a:solidFill>
                  <a:schemeClr val="tx1"/>
                </a:solidFill>
              </a:rPr>
              <a:t>. </a:t>
            </a:r>
            <a:endParaRPr lang="cs-CZ" sz="2400" b="1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Téměř </a:t>
            </a:r>
            <a:r>
              <a:rPr lang="cs-CZ" sz="2400" dirty="0">
                <a:solidFill>
                  <a:schemeClr val="tx1"/>
                </a:solidFill>
              </a:rPr>
              <a:t>vždy používáme vodu, </a:t>
            </a:r>
            <a:r>
              <a:rPr lang="cs-CZ" sz="2400" dirty="0" smtClean="0">
                <a:solidFill>
                  <a:schemeClr val="tx1"/>
                </a:solidFill>
              </a:rPr>
              <a:t>ale můžeme </a:t>
            </a:r>
            <a:r>
              <a:rPr lang="cs-CZ" sz="2400" dirty="0">
                <a:solidFill>
                  <a:schemeClr val="tx1"/>
                </a:solidFill>
              </a:rPr>
              <a:t>použít i mléko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3074" name="Picture 2" descr="C:\Users\Eva\Desktop\2013-06-18 vše 2\vše 2 00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98" t="19915" r="10385" b="13969"/>
          <a:stretch/>
        </p:blipFill>
        <p:spPr bwMode="auto">
          <a:xfrm>
            <a:off x="3995936" y="3645024"/>
            <a:ext cx="4032448" cy="273630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578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Tekutina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Při požití mléka se dosáhne rychlejšího zabarvení a lepší chuti kůrky pečeného korpusu vlivem laktózy obsažené v mléce. 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Stejného </a:t>
            </a:r>
            <a:r>
              <a:rPr lang="cs-CZ" sz="2400" dirty="0">
                <a:solidFill>
                  <a:schemeClr val="tx1"/>
                </a:solidFill>
              </a:rPr>
              <a:t>účinku lze dosáhnout i přídavkem malého množství cukru. 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236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108012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Vejce slepičí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064896" cy="51331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>
                <a:solidFill>
                  <a:schemeClr val="tx1"/>
                </a:solidFill>
              </a:rPr>
              <a:t>Vejce mají vliv na lehkost, pórovitost a kyprost korpusu. </a:t>
            </a: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Můžeme použít vejce skořápková </a:t>
            </a:r>
            <a:r>
              <a:rPr lang="cs-CZ" sz="2400" dirty="0">
                <a:solidFill>
                  <a:schemeClr val="tx1"/>
                </a:solidFill>
              </a:rPr>
              <a:t>i </a:t>
            </a:r>
            <a:r>
              <a:rPr lang="cs-CZ" sz="2400" dirty="0" smtClean="0">
                <a:solidFill>
                  <a:schemeClr val="tx1"/>
                </a:solidFill>
              </a:rPr>
              <a:t>konzervovaná. U </a:t>
            </a:r>
            <a:r>
              <a:rPr lang="cs-CZ" sz="2400" dirty="0">
                <a:solidFill>
                  <a:schemeClr val="tx1"/>
                </a:solidFill>
              </a:rPr>
              <a:t>všech musí být zabezpečena zdravotní a hygienická nezávadnost. Jakosti vajec je třeba </a:t>
            </a:r>
            <a:r>
              <a:rPr lang="cs-CZ" sz="2400" dirty="0" smtClean="0">
                <a:solidFill>
                  <a:schemeClr val="tx1"/>
                </a:solidFill>
              </a:rPr>
              <a:t>věnovat mimořádnou pozornost.</a:t>
            </a:r>
            <a:endParaRPr lang="cs-CZ" sz="24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Eva\Desktop\2013-06-18 vše 2\vše 2 00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52" t="64996" r="30528"/>
          <a:stretch/>
        </p:blipFill>
        <p:spPr bwMode="auto">
          <a:xfrm>
            <a:off x="2555776" y="4293096"/>
            <a:ext cx="4032448" cy="22380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1282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J</a:t>
            </a:r>
            <a:r>
              <a:rPr lang="cs-CZ" b="1" dirty="0" smtClean="0">
                <a:solidFill>
                  <a:srgbClr val="FF0000"/>
                </a:solidFill>
              </a:rPr>
              <a:t>edlá kuchyňská sůl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Jedlá </a:t>
            </a:r>
            <a:r>
              <a:rPr lang="cs-CZ" sz="2400" b="1" dirty="0">
                <a:solidFill>
                  <a:schemeClr val="tx1"/>
                </a:solidFill>
              </a:rPr>
              <a:t>kuchyňská </a:t>
            </a:r>
            <a:r>
              <a:rPr lang="cs-CZ" sz="2400" b="1" dirty="0" smtClean="0">
                <a:solidFill>
                  <a:schemeClr val="tx1"/>
                </a:solidFill>
              </a:rPr>
              <a:t>sůl je chuťová přísada.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Do </a:t>
            </a:r>
            <a:r>
              <a:rPr lang="cs-CZ" sz="2400" dirty="0">
                <a:solidFill>
                  <a:schemeClr val="tx1"/>
                </a:solidFill>
              </a:rPr>
              <a:t>pálené hmoty </a:t>
            </a:r>
            <a:r>
              <a:rPr lang="cs-CZ" sz="2400" dirty="0" smtClean="0">
                <a:solidFill>
                  <a:schemeClr val="tx1"/>
                </a:solidFill>
              </a:rPr>
              <a:t>se používá </a:t>
            </a:r>
            <a:r>
              <a:rPr lang="cs-CZ" sz="2400" dirty="0">
                <a:solidFill>
                  <a:schemeClr val="tx1"/>
                </a:solidFill>
              </a:rPr>
              <a:t>v množství 1 % z hmotnosti použité mouky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Při </a:t>
            </a:r>
            <a:r>
              <a:rPr lang="cs-CZ" sz="2400" dirty="0">
                <a:solidFill>
                  <a:schemeClr val="tx1"/>
                </a:solidFill>
              </a:rPr>
              <a:t>výrobě slaného pečiva se množství soli podle potřeby zvyšuje.</a:t>
            </a:r>
            <a:endParaRPr lang="cs-CZ" sz="24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3549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3. Kontrolní otázky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Charakterizuj pálenou hmotu.</a:t>
            </a:r>
            <a:endParaRPr lang="cs-CZ" sz="2400" dirty="0">
              <a:solidFill>
                <a:schemeClr val="tx1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Vyjmenuj suroviny na pálenou hmotu.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Jaký je význam tekutiny v pálené hmotě?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Jaké jsou požadavky na mouku?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95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5"/>
          <p:cNvSpPr txBox="1">
            <a:spLocks/>
          </p:cNvSpPr>
          <p:nvPr/>
        </p:nvSpPr>
        <p:spPr>
          <a:xfrm>
            <a:off x="251520" y="675724"/>
            <a:ext cx="8299819" cy="924475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000" b="1" dirty="0">
                <a:solidFill>
                  <a:srgbClr val="FF0000"/>
                </a:solidFill>
              </a:rPr>
              <a:t>4</a:t>
            </a:r>
            <a:r>
              <a:rPr lang="cs-CZ" sz="3000" b="1" dirty="0" smtClean="0">
                <a:solidFill>
                  <a:srgbClr val="FF0000"/>
                </a:solidFill>
              </a:rPr>
              <a:t>. Seznam použité literatury a zdroje: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6"/>
          <p:cNvSpPr txBox="1">
            <a:spLocks/>
          </p:cNvSpPr>
          <p:nvPr/>
        </p:nvSpPr>
        <p:spPr>
          <a:xfrm>
            <a:off x="179512" y="1807361"/>
            <a:ext cx="8964487" cy="4051437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cs typeface="Times New Roman" pitchFamily="18" charset="0"/>
              </a:rPr>
              <a:t>BLÁHA, L., CONKOVÁ, V., KADLEC, F. </a:t>
            </a:r>
            <a:r>
              <a:rPr lang="cs-CZ" sz="2400" b="1" i="1" dirty="0" smtClean="0">
                <a:solidFill>
                  <a:schemeClr val="tx1"/>
                </a:solidFill>
                <a:cs typeface="Times New Roman" pitchFamily="18" charset="0"/>
              </a:rPr>
              <a:t>Cukrářská výroba I</a:t>
            </a:r>
            <a:r>
              <a:rPr lang="cs-CZ" sz="2400" dirty="0" smtClean="0">
                <a:solidFill>
                  <a:schemeClr val="tx1"/>
                </a:solidFill>
                <a:cs typeface="Times New Roman" pitchFamily="18" charset="0"/>
              </a:rPr>
              <a:t>. Praha: Informatorium, 2001. ISBN 80-86073-86-6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cs typeface="Times New Roman" pitchFamily="18" charset="0"/>
              </a:rPr>
              <a:t>PŮLPÁNOVÁ, A., </a:t>
            </a:r>
            <a:r>
              <a:rPr lang="cs-CZ" sz="2400" b="1" i="1" dirty="0" smtClean="0">
                <a:solidFill>
                  <a:schemeClr val="tx1"/>
                </a:solidFill>
                <a:cs typeface="Times New Roman" pitchFamily="18" charset="0"/>
              </a:rPr>
              <a:t>Cukrářská technologie</a:t>
            </a:r>
            <a:r>
              <a:rPr lang="cs-CZ" sz="2400" b="1" dirty="0" smtClean="0">
                <a:solidFill>
                  <a:schemeClr val="tx1"/>
                </a:solidFill>
                <a:cs typeface="Times New Roman" pitchFamily="18" charset="0"/>
              </a:rPr>
              <a:t>. </a:t>
            </a:r>
            <a:r>
              <a:rPr lang="cs-CZ" sz="2400" dirty="0" smtClean="0">
                <a:solidFill>
                  <a:schemeClr val="tx1"/>
                </a:solidFill>
                <a:cs typeface="Times New Roman" pitchFamily="18" charset="0"/>
              </a:rPr>
              <a:t>Hradec Králové: R plus, 2001. ISBN 80-902492-2-1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ea typeface="Arial Unicode MS" pitchFamily="34" charset="-128"/>
                <a:cs typeface="Tahoma" charset="0"/>
              </a:rPr>
              <a:t>BLÁHA l. a kol. </a:t>
            </a:r>
            <a:r>
              <a:rPr lang="cs-CZ" sz="2400" b="1" i="1" dirty="0" smtClean="0">
                <a:solidFill>
                  <a:schemeClr val="tx1"/>
                </a:solidFill>
                <a:ea typeface="Arial Unicode MS" pitchFamily="34" charset="-128"/>
                <a:cs typeface="Tahoma" charset="0"/>
              </a:rPr>
              <a:t>Suroviny</a:t>
            </a:r>
            <a:r>
              <a:rPr lang="cs-CZ" sz="2400" b="1" dirty="0" smtClean="0">
                <a:solidFill>
                  <a:schemeClr val="tx1"/>
                </a:solidFill>
                <a:ea typeface="Arial Unicode MS" pitchFamily="34" charset="-128"/>
                <a:cs typeface="Tahoma" charset="0"/>
              </a:rPr>
              <a:t>. </a:t>
            </a:r>
            <a:r>
              <a:rPr lang="cs-CZ" sz="2400" dirty="0" smtClean="0">
                <a:solidFill>
                  <a:schemeClr val="tx1"/>
                </a:solidFill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Obrázky - vlastní</a:t>
            </a:r>
          </a:p>
        </p:txBody>
      </p:sp>
    </p:spTree>
    <p:extLst>
      <p:ext uri="{BB962C8B-B14F-4D97-AF65-F5344CB8AC3E}">
        <p14:creationId xmlns:p14="http://schemas.microsoft.com/office/powerpoint/2010/main" val="4033029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261</TotalTime>
  <Words>478</Words>
  <Application>Microsoft Office PowerPoint</Application>
  <PresentationFormat>Předvádění na obrazovce (4:3)</PresentationFormat>
  <Paragraphs>93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7" baseType="lpstr">
      <vt:lpstr>Arial Unicode MS</vt:lpstr>
      <vt:lpstr>Arial</vt:lpstr>
      <vt:lpstr>Arial CE</vt:lpstr>
      <vt:lpstr>Calibri</vt:lpstr>
      <vt:lpstr>Courier New</vt:lpstr>
      <vt:lpstr>Tahoma</vt:lpstr>
      <vt:lpstr>Times New Roman</vt:lpstr>
      <vt:lpstr>Trebuchet MS</vt:lpstr>
      <vt:lpstr>Verdana</vt:lpstr>
      <vt:lpstr>Wingdings</vt:lpstr>
      <vt:lpstr>Wingdings 2</vt:lpstr>
      <vt:lpstr>Spring</vt:lpstr>
      <vt:lpstr>Prezentace aplikace PowerPoint</vt:lpstr>
      <vt:lpstr>1. Charakteristika pálené hmoty, suroviny</vt:lpstr>
      <vt:lpstr>osnova</vt:lpstr>
      <vt:lpstr>1. Charakteristika pálené hmoty</vt:lpstr>
      <vt:lpstr>Charakteristika pálené hmoty</vt:lpstr>
      <vt:lpstr>2. Výběr a úprava surovin</vt:lpstr>
      <vt:lpstr>Mouka</vt:lpstr>
      <vt:lpstr>Tuk</vt:lpstr>
      <vt:lpstr>Tuk</vt:lpstr>
      <vt:lpstr>Tekutina</vt:lpstr>
      <vt:lpstr>Tekutina</vt:lpstr>
      <vt:lpstr>Vejce slepičí</vt:lpstr>
      <vt:lpstr>Jedlá kuchyňská sůl</vt:lpstr>
      <vt:lpstr>3. Kontrolní otázky</vt:lpstr>
      <vt:lpstr>Prezentace aplikace PowerPoint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Charakteristika pálené hmoty, suroviny k výrobě</dc:title>
  <dc:creator>Eva</dc:creator>
  <cp:lastModifiedBy>Zdeněk Laski</cp:lastModifiedBy>
  <cp:revision>33</cp:revision>
  <dcterms:created xsi:type="dcterms:W3CDTF">2013-04-01T10:18:43Z</dcterms:created>
  <dcterms:modified xsi:type="dcterms:W3CDTF">2014-06-04T16:52:21Z</dcterms:modified>
</cp:coreProperties>
</file>