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79" r:id="rId3"/>
    <p:sldId id="268" r:id="rId4"/>
    <p:sldId id="269" r:id="rId5"/>
    <p:sldId id="270" r:id="rId6"/>
    <p:sldId id="261" r:id="rId7"/>
    <p:sldId id="262" r:id="rId8"/>
    <p:sldId id="276" r:id="rId9"/>
    <p:sldId id="272" r:id="rId10"/>
    <p:sldId id="263" r:id="rId11"/>
    <p:sldId id="274" r:id="rId12"/>
    <p:sldId id="277" r:id="rId13"/>
    <p:sldId id="265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26BBF13-9848-4F7D-A47B-0F7F85E7D6B8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A605921-2CC0-44F7-9A90-211F2ED5B29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314603"/>
              </p:ext>
            </p:extLst>
          </p:nvPr>
        </p:nvGraphicFramePr>
        <p:xfrm>
          <a:off x="338130" y="1884257"/>
          <a:ext cx="8567737" cy="4203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1" i="0" u="none" strike="noStrike" kern="1200" baseline="0" dirty="0" smtClean="0">
                          <a:solidFill>
                            <a:schemeClr val="tx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Střední škola hotelová a služeb Kroměříž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Drlíková, Mgr. Jana Vašinová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VY_32_INOVACE CUT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CUT.0602.1C</a:t>
                      </a:r>
                      <a:endParaRPr lang="cs-CZ" sz="1000" b="0" i="0" u="none" strike="noStrike" kern="1200" baseline="0" dirty="0" smtClean="0">
                        <a:solidFill>
                          <a:schemeClr val="dk1"/>
                        </a:solidFill>
                        <a:latin typeface="Arial CE" pitchFamily="34" charset="0"/>
                        <a:ea typeface="+mn-ea"/>
                        <a:cs typeface="Arial CE" pitchFamily="34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Pálená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hmota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007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tradiční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výrobou pálené hmoty.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9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Tradiční způsob výroby, restování, </a:t>
                      </a:r>
                      <a:r>
                        <a:rPr lang="cs-CZ" sz="1000" smtClean="0">
                          <a:latin typeface="Arial CE" pitchFamily="34" charset="-18"/>
                        </a:rPr>
                        <a:t>bobtnání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 a </a:t>
                      </a:r>
                      <a:r>
                        <a:rPr lang="cs-CZ" sz="1000" smtClean="0">
                          <a:latin typeface="Arial CE" pitchFamily="34" charset="-18"/>
                        </a:rPr>
                        <a:t>mazovatění 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škrobu.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1.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pálená hmota a listové těsto 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33373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0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/>
              <a:t>2. VÝROBA PÁLENÉ HMOTY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3861048"/>
            <a:ext cx="5114778" cy="1008112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TRADIČNÍ ZPŮSOB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500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dirty="0"/>
              <a:t>Výrobní fáze přípravy pálené hmoty</a:t>
            </a:r>
          </a:p>
          <a:p>
            <a:pPr marL="457200" indent="-457200">
              <a:buAutoNum type="arabicPeriod"/>
            </a:pPr>
            <a:r>
              <a:rPr lang="cs-CZ" dirty="0"/>
              <a:t>Význam restování</a:t>
            </a:r>
          </a:p>
          <a:p>
            <a:pPr marL="457200" indent="-457200">
              <a:buAutoNum type="arabicPeriod"/>
            </a:pPr>
            <a:r>
              <a:rPr lang="cs-CZ" dirty="0"/>
              <a:t>Význam vajec ve hmotě</a:t>
            </a:r>
          </a:p>
          <a:p>
            <a:pPr marL="457200" indent="-457200">
              <a:buAutoNum type="arabicPeriod"/>
            </a:pPr>
            <a:r>
              <a:rPr lang="cs-CZ" dirty="0"/>
              <a:t>Příprava pálené hmoty tradičním </a:t>
            </a:r>
            <a:r>
              <a:rPr lang="cs-CZ" dirty="0" smtClean="0"/>
              <a:t>způsobem 	- 1 fáze</a:t>
            </a:r>
          </a:p>
          <a:p>
            <a:pPr marL="457200" indent="-457200">
              <a:buFont typeface="Wingdings 2"/>
              <a:buAutoNum type="arabicPeriod"/>
            </a:pPr>
            <a:r>
              <a:rPr lang="cs-CZ" dirty="0"/>
              <a:t>Příprava pálené hmoty tradičním způsobem </a:t>
            </a:r>
            <a:r>
              <a:rPr lang="cs-CZ" dirty="0" smtClean="0"/>
              <a:t>	- 2 fáze</a:t>
            </a:r>
            <a:endParaRPr lang="cs-CZ" dirty="0"/>
          </a:p>
          <a:p>
            <a:pPr marL="457200" indent="-457200">
              <a:buAutoNum type="arabicPeriod"/>
            </a:pPr>
            <a:r>
              <a:rPr lang="cs-CZ" dirty="0"/>
              <a:t>Technologické schéma výroby pálené </a:t>
            </a:r>
            <a:r>
              <a:rPr lang="cs-CZ" dirty="0" smtClean="0"/>
              <a:t>hmoty tradičním způsobem</a:t>
            </a:r>
            <a:endParaRPr lang="cs-CZ" dirty="0"/>
          </a:p>
          <a:p>
            <a:pPr marL="457200" indent="-457200">
              <a:buAutoNum type="arabicPeriod"/>
            </a:pPr>
            <a:r>
              <a:rPr lang="cs-CZ" dirty="0"/>
              <a:t>Kontrolní </a:t>
            </a:r>
            <a:r>
              <a:rPr lang="cs-CZ" dirty="0" smtClean="0"/>
              <a:t>otázky</a:t>
            </a:r>
          </a:p>
          <a:p>
            <a:pPr marL="457200" indent="-457200">
              <a:buAutoNum type="arabicPeriod"/>
            </a:pPr>
            <a:r>
              <a:rPr lang="cs-CZ" dirty="0" smtClean="0"/>
              <a:t>Seznam použité literatury a zdroje</a:t>
            </a:r>
            <a:endParaRPr lang="cs-CZ" dirty="0"/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194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1. Výrobní fáze přípravy pálené hmoty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sz="2800" dirty="0"/>
          </a:p>
          <a:p>
            <a:pPr marL="0" lvl="0" indent="0">
              <a:buNone/>
            </a:pPr>
            <a:r>
              <a:rPr lang="cs-CZ" sz="2800" b="1" dirty="0" smtClean="0"/>
              <a:t>1 </a:t>
            </a:r>
            <a:r>
              <a:rPr lang="cs-CZ" sz="2800" b="1" dirty="0"/>
              <a:t>fáze </a:t>
            </a:r>
            <a:endParaRPr lang="cs-CZ" sz="2800" b="1" dirty="0" smtClean="0"/>
          </a:p>
          <a:p>
            <a:pPr marL="0" lvl="0" indent="0">
              <a:buNone/>
            </a:pPr>
            <a:r>
              <a:rPr lang="cs-CZ" sz="2800" b="1" dirty="0"/>
              <a:t>	</a:t>
            </a:r>
            <a:r>
              <a:rPr lang="cs-CZ" sz="2800" dirty="0" smtClean="0"/>
              <a:t>– restování = mazovatění škrobu</a:t>
            </a:r>
          </a:p>
          <a:p>
            <a:pPr marL="0" lvl="0" indent="0">
              <a:buNone/>
            </a:pPr>
            <a:endParaRPr lang="cs-CZ" sz="2800" b="1" dirty="0"/>
          </a:p>
          <a:p>
            <a:pPr marL="0" lvl="0" indent="0">
              <a:buNone/>
            </a:pPr>
            <a:r>
              <a:rPr lang="cs-CZ" sz="2800" b="1" dirty="0"/>
              <a:t>2 fáze </a:t>
            </a:r>
            <a:endParaRPr lang="cs-CZ" sz="2800" b="1" dirty="0" smtClean="0"/>
          </a:p>
          <a:p>
            <a:pPr marL="0" lvl="0" indent="0">
              <a:buNone/>
            </a:pPr>
            <a:r>
              <a:rPr lang="cs-CZ" sz="2800" b="1" dirty="0"/>
              <a:t>	</a:t>
            </a:r>
            <a:r>
              <a:rPr lang="cs-CZ" sz="2800" dirty="0" smtClean="0"/>
              <a:t>– </a:t>
            </a:r>
            <a:r>
              <a:rPr lang="cs-CZ" sz="2800" dirty="0"/>
              <a:t>pozvolné zamíchávání roztoku vajec</a:t>
            </a:r>
            <a:endParaRPr lang="cs-CZ" sz="2800" b="1" dirty="0"/>
          </a:p>
          <a:p>
            <a:pPr marL="0" indent="0" algn="just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82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Význam restování mouky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400" dirty="0"/>
              <a:t>Aby mohla mouka pojmout tak velké množství vody, je nutné mouku spařit a provařit (restovat). </a:t>
            </a:r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r>
              <a:rPr lang="cs-CZ" sz="2400" dirty="0"/>
              <a:t>Při zvýšené teplotě začne v mouce bobtnat a mazovatět škrob, a tím se zvýší schopnost mouky vázat až dvojnásobné množství vody.</a:t>
            </a:r>
          </a:p>
          <a:p>
            <a:pPr marL="0" indent="0" algn="just">
              <a:buNone/>
            </a:pPr>
            <a:r>
              <a:rPr lang="cs-CZ" sz="2400" dirty="0"/>
              <a:t> </a:t>
            </a:r>
          </a:p>
          <a:p>
            <a:pPr marL="0" indent="0" algn="ctr">
              <a:buNone/>
            </a:pPr>
            <a:r>
              <a:rPr lang="cs-CZ" sz="2400" b="1" dirty="0"/>
              <a:t>Obsah vody ve hmotě působí jako velmi účinné  kypřidlo.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8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3. </a:t>
            </a:r>
            <a:r>
              <a:rPr lang="cs-CZ" dirty="0"/>
              <a:t>Význam </a:t>
            </a:r>
            <a:r>
              <a:rPr lang="cs-CZ" dirty="0" smtClean="0"/>
              <a:t>vajec ve hmotě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43192" cy="48737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Vodní </a:t>
            </a:r>
            <a:r>
              <a:rPr lang="cs-CZ" b="1" dirty="0"/>
              <a:t>pára stačí ke zvětšení objemu, ale </a:t>
            </a:r>
            <a:r>
              <a:rPr lang="cs-CZ" b="1" dirty="0" smtClean="0"/>
              <a:t>nestačí </a:t>
            </a:r>
            <a:r>
              <a:rPr lang="cs-CZ" b="1" dirty="0"/>
              <a:t>k </a:t>
            </a:r>
            <a:r>
              <a:rPr lang="cs-CZ" b="1" dirty="0" smtClean="0"/>
              <a:t>jeho </a:t>
            </a:r>
            <a:r>
              <a:rPr lang="cs-CZ" b="1" dirty="0"/>
              <a:t>udržení. Proto se do hmoty přidávají vejce, které tvoří kostru pečiva</a:t>
            </a:r>
            <a:r>
              <a:rPr lang="cs-CZ" b="1" dirty="0" smtClean="0"/>
              <a:t>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Se </a:t>
            </a:r>
            <a:r>
              <a:rPr lang="cs-CZ" dirty="0"/>
              <a:t>stoupající teplotou při pečení stoupá tlak vodních </a:t>
            </a:r>
            <a:r>
              <a:rPr lang="cs-CZ" dirty="0" smtClean="0"/>
              <a:t>par. Uvnitř </a:t>
            </a:r>
            <a:r>
              <a:rPr lang="cs-CZ" dirty="0"/>
              <a:t>hmoty se vytvářejí větší dutiny a bílkoviny, které jsou zpočátku poddajné a pružné, při teplotě 70 až 80°C </a:t>
            </a:r>
            <a:r>
              <a:rPr lang="cs-CZ" dirty="0" smtClean="0"/>
              <a:t>koagulují (srážejí se) </a:t>
            </a:r>
            <a:r>
              <a:rPr lang="cs-CZ" dirty="0"/>
              <a:t>a </a:t>
            </a:r>
            <a:r>
              <a:rPr lang="cs-CZ" dirty="0" smtClean="0"/>
              <a:t>tak zpevňují </a:t>
            </a:r>
            <a:r>
              <a:rPr lang="cs-CZ" dirty="0"/>
              <a:t>strukturu výrobku. </a:t>
            </a: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Uvnitř </a:t>
            </a:r>
            <a:r>
              <a:rPr lang="cs-CZ" b="1" dirty="0"/>
              <a:t>pečeného </a:t>
            </a:r>
            <a:r>
              <a:rPr lang="cs-CZ" b="1" dirty="0" smtClean="0"/>
              <a:t>korpusu </a:t>
            </a:r>
            <a:r>
              <a:rPr lang="cs-CZ" b="1" dirty="0"/>
              <a:t>vzniknou dutiny, které jsou charakteristickým </a:t>
            </a:r>
            <a:r>
              <a:rPr lang="cs-CZ" b="1" dirty="0" smtClean="0"/>
              <a:t>znakem korpusů z  pálené hmoty.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495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4. Příprava pálené hmoty tradičním způsobem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827584" y="1628800"/>
            <a:ext cx="6544776" cy="864096"/>
          </a:xfrm>
        </p:spPr>
        <p:txBody>
          <a:bodyPr>
            <a:noAutofit/>
          </a:bodyPr>
          <a:lstStyle/>
          <a:p>
            <a:pPr lvl="0"/>
            <a:r>
              <a:rPr lang="cs-CZ" sz="2400" dirty="0"/>
              <a:t>1 fáze </a:t>
            </a:r>
            <a:r>
              <a:rPr lang="cs-CZ" sz="2400" dirty="0" smtClean="0"/>
              <a:t>– </a:t>
            </a:r>
            <a:r>
              <a:rPr lang="cs-CZ" sz="2400" dirty="0"/>
              <a:t>restování = mazovatění </a:t>
            </a:r>
            <a:r>
              <a:rPr lang="cs-CZ" sz="2400" dirty="0" smtClean="0"/>
              <a:t>škrobu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23528" y="3284984"/>
            <a:ext cx="3654112" cy="254165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V</a:t>
            </a:r>
            <a:r>
              <a:rPr lang="cs-CZ" dirty="0"/>
              <a:t> kotli se svaří voda, tuk a </a:t>
            </a:r>
            <a:r>
              <a:rPr lang="cs-CZ" dirty="0" smtClean="0"/>
              <a:t>sůl. Do </a:t>
            </a:r>
            <a:r>
              <a:rPr lang="cs-CZ" dirty="0"/>
              <a:t>vařící směsi se nasype mouka a za stálého míchání se dobře prohřeje (restuje). </a:t>
            </a:r>
            <a:endParaRPr lang="cs-CZ" b="1" dirty="0"/>
          </a:p>
        </p:txBody>
      </p:sp>
      <p:pic>
        <p:nvPicPr>
          <p:cNvPr id="7" name="Picture 2" descr="C:\Users\Eva\Desktop\FOTO\PÁLENÁ\zákusky 014.jpg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73" r="16781"/>
          <a:stretch/>
        </p:blipFill>
        <p:spPr bwMode="auto">
          <a:xfrm>
            <a:off x="4211960" y="2708920"/>
            <a:ext cx="3521075" cy="35283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426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Příprava </a:t>
            </a:r>
            <a:r>
              <a:rPr lang="cs-CZ" dirty="0"/>
              <a:t>pálené hmoty tradičním způsobem - 1 fáze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 této fázi mouka váže maximální množství vody.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 descr="C:\Users\Eva\Desktop\FOTO\PÁLENÁ\zákusky 01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57"/>
          <a:stretch/>
        </p:blipFill>
        <p:spPr bwMode="auto">
          <a:xfrm rot="5400000">
            <a:off x="2339750" y="2420888"/>
            <a:ext cx="3816426" cy="39604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40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7920880" cy="1236752"/>
          </a:xfrm>
        </p:spPr>
        <p:txBody>
          <a:bodyPr>
            <a:normAutofit/>
          </a:bodyPr>
          <a:lstStyle/>
          <a:p>
            <a:pPr lvl="0" algn="ctr"/>
            <a:r>
              <a:rPr lang="cs-CZ" dirty="0"/>
              <a:t>restování = mazovatění </a:t>
            </a:r>
            <a:r>
              <a:rPr lang="cs-CZ" dirty="0" smtClean="0"/>
              <a:t>škrobu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Dobře </a:t>
            </a:r>
            <a:r>
              <a:rPr lang="cs-CZ" dirty="0"/>
              <a:t>prohřátou mouku poznáme podle toho, že se odděluje od kotle a vařečky (nelepí se). 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Nahříváním </a:t>
            </a:r>
            <a:r>
              <a:rPr lang="cs-CZ" dirty="0"/>
              <a:t>hmoty </a:t>
            </a:r>
            <a:r>
              <a:rPr lang="cs-CZ" dirty="0" smtClean="0"/>
              <a:t>také</a:t>
            </a:r>
          </a:p>
          <a:p>
            <a:pPr marL="0" indent="0" algn="just">
              <a:buNone/>
            </a:pPr>
            <a:r>
              <a:rPr lang="cs-CZ" dirty="0" smtClean="0"/>
              <a:t>koagulují </a:t>
            </a:r>
            <a:r>
              <a:rPr lang="cs-CZ" dirty="0"/>
              <a:t>moučné </a:t>
            </a:r>
            <a:r>
              <a:rPr lang="cs-CZ" dirty="0" smtClean="0"/>
              <a:t>bílkoviny,</a:t>
            </a:r>
          </a:p>
          <a:p>
            <a:pPr marL="0" indent="0" algn="just">
              <a:buNone/>
            </a:pPr>
            <a:r>
              <a:rPr lang="cs-CZ" dirty="0" smtClean="0"/>
              <a:t>takže </a:t>
            </a:r>
            <a:r>
              <a:rPr lang="cs-CZ" dirty="0"/>
              <a:t>se hmota stává kratší</a:t>
            </a:r>
            <a:r>
              <a:rPr lang="cs-CZ" dirty="0" smtClean="0"/>
              <a:t>.</a:t>
            </a:r>
            <a:endParaRPr lang="cs-CZ" b="1" dirty="0"/>
          </a:p>
        </p:txBody>
      </p:sp>
      <p:pic>
        <p:nvPicPr>
          <p:cNvPr id="4" name="Picture 2" descr="C:\Users\Eva\Desktop\FOTO\PÁLENÁ\zákusky 0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00084" y="3100915"/>
            <a:ext cx="2880320" cy="29442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41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346408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. Příprava </a:t>
            </a:r>
            <a:r>
              <a:rPr lang="cs-CZ" dirty="0"/>
              <a:t>pálené hmoty tradičním </a:t>
            </a:r>
            <a:r>
              <a:rPr lang="cs-CZ" dirty="0" smtClean="0"/>
              <a:t>způsobem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b="1" dirty="0"/>
              <a:t>2 fáze – pozvolné zamíchávání roztoku </a:t>
            </a:r>
            <a:r>
              <a:rPr lang="cs-CZ" b="1" dirty="0" smtClean="0"/>
              <a:t>vajec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Nahřátá </a:t>
            </a:r>
            <a:r>
              <a:rPr lang="cs-CZ" dirty="0"/>
              <a:t>hmota, která má po sejmutí z ohně teplotu 65 až 70°C a obsah vody 40 až 50 %, se přemístí do šlehacího stroje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P</a:t>
            </a:r>
            <a:r>
              <a:rPr lang="cs-CZ" dirty="0" smtClean="0"/>
              <a:t>omocí </a:t>
            </a:r>
            <a:r>
              <a:rPr lang="cs-CZ" dirty="0"/>
              <a:t>ploché </a:t>
            </a:r>
            <a:r>
              <a:rPr lang="cs-CZ" dirty="0" smtClean="0"/>
              <a:t>metly</a:t>
            </a:r>
          </a:p>
          <a:p>
            <a:pPr marL="0" indent="0" algn="just">
              <a:buNone/>
            </a:pPr>
            <a:r>
              <a:rPr lang="cs-CZ" dirty="0" smtClean="0"/>
              <a:t>(prolínačky) při volném</a:t>
            </a:r>
          </a:p>
          <a:p>
            <a:pPr marL="0" indent="0" algn="just">
              <a:buNone/>
            </a:pPr>
            <a:r>
              <a:rPr lang="cs-CZ" dirty="0" smtClean="0"/>
              <a:t>chodu stroje se míchá</a:t>
            </a:r>
          </a:p>
          <a:p>
            <a:pPr marL="0" indent="0" algn="just">
              <a:buNone/>
            </a:pPr>
            <a:r>
              <a:rPr lang="cs-CZ" dirty="0" smtClean="0"/>
              <a:t>a </a:t>
            </a:r>
            <a:r>
              <a:rPr lang="cs-CZ" dirty="0"/>
              <a:t>postupně </a:t>
            </a:r>
            <a:r>
              <a:rPr lang="cs-CZ" dirty="0" smtClean="0"/>
              <a:t>se přidávají</a:t>
            </a:r>
          </a:p>
          <a:p>
            <a:pPr marL="0" indent="0" algn="just">
              <a:buNone/>
            </a:pPr>
            <a:r>
              <a:rPr lang="cs-CZ" dirty="0"/>
              <a:t>t</a:t>
            </a:r>
            <a:r>
              <a:rPr lang="cs-CZ" dirty="0" smtClean="0"/>
              <a:t>ekutá vejce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Eva\Desktop\FOTO\PÁLENÁ\já doma 05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875" t="24427" r="5875"/>
          <a:stretch/>
        </p:blipFill>
        <p:spPr bwMode="auto">
          <a:xfrm>
            <a:off x="3853349" y="3429000"/>
            <a:ext cx="4878520" cy="31241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66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Příprava </a:t>
            </a:r>
            <a:r>
              <a:rPr lang="cs-CZ" dirty="0"/>
              <a:t>pálené hmoty tradičním způsobem – 2 fáze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7239000" cy="252028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Po </a:t>
            </a:r>
            <a:r>
              <a:rPr lang="cs-CZ" dirty="0"/>
              <a:t>dokonalém promíchání je hmota vazká, homogenní a bez </a:t>
            </a:r>
            <a:r>
              <a:rPr lang="cs-CZ" dirty="0" smtClean="0"/>
              <a:t>kousků. Její </a:t>
            </a:r>
            <a:r>
              <a:rPr lang="cs-CZ" dirty="0"/>
              <a:t>teplota je asi 35 až 40°C. 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/>
              <a:t>Takto připravená hmota se okamžitě zpracovává. </a:t>
            </a:r>
          </a:p>
        </p:txBody>
      </p:sp>
    </p:spTree>
    <p:extLst>
      <p:ext uri="{BB962C8B-B14F-4D97-AF65-F5344CB8AC3E}">
        <p14:creationId xmlns:p14="http://schemas.microsoft.com/office/powerpoint/2010/main" val="347539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591" y="320040"/>
            <a:ext cx="7708578" cy="152478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6. Technologické schéma výroby pálené hmoty tradičním způsobem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0000">
            <a:off x="394726" y="2202681"/>
            <a:ext cx="7634307" cy="432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268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7. 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Vyjmenuj výrobní </a:t>
            </a:r>
            <a:r>
              <a:rPr lang="cs-CZ" dirty="0"/>
              <a:t>fáze přípravy pálené </a:t>
            </a:r>
            <a:r>
              <a:rPr lang="cs-CZ" dirty="0" smtClean="0"/>
              <a:t>hmoty tradičním způsobem.</a:t>
            </a: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Jaký je význam restování mouky?</a:t>
            </a: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Zdůvodni význam </a:t>
            </a:r>
            <a:r>
              <a:rPr lang="cs-CZ" dirty="0"/>
              <a:t>vajec </a:t>
            </a:r>
            <a:r>
              <a:rPr lang="cs-CZ" dirty="0" smtClean="0"/>
              <a:t>v pálené hmotě?</a:t>
            </a: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Jaký je tradiční způsob přípravy </a:t>
            </a:r>
            <a:r>
              <a:rPr lang="cs-CZ" dirty="0"/>
              <a:t>pálené </a:t>
            </a:r>
            <a:r>
              <a:rPr lang="cs-CZ" dirty="0" smtClean="0"/>
              <a:t>hmoty?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14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8. Seznam použité literatury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cs typeface="Times New Roman" pitchFamily="18" charset="0"/>
              </a:rPr>
              <a:t>BLÁHA, L., CONKOVÁ, V., KADLEC, F. </a:t>
            </a:r>
            <a:r>
              <a:rPr lang="cs-CZ" sz="2800" b="1" i="1" dirty="0">
                <a:cs typeface="Times New Roman" pitchFamily="18" charset="0"/>
              </a:rPr>
              <a:t>Cukrářská výroba I</a:t>
            </a:r>
            <a:r>
              <a:rPr lang="cs-CZ" sz="2800" dirty="0"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800" dirty="0">
                <a:cs typeface="Times New Roman" pitchFamily="18" charset="0"/>
              </a:rPr>
              <a:t>PŮLPÁNOVÁ</a:t>
            </a:r>
            <a:r>
              <a:rPr lang="cs-CZ" sz="2800" dirty="0" smtClean="0">
                <a:cs typeface="Times New Roman" pitchFamily="18" charset="0"/>
              </a:rPr>
              <a:t>, A., </a:t>
            </a:r>
            <a:r>
              <a:rPr lang="cs-CZ" sz="2800" b="1" i="1" dirty="0">
                <a:cs typeface="Times New Roman" pitchFamily="18" charset="0"/>
              </a:rPr>
              <a:t>Cukrářská technologie</a:t>
            </a:r>
            <a:r>
              <a:rPr lang="cs-CZ" sz="2800" b="1" dirty="0">
                <a:cs typeface="Times New Roman" pitchFamily="18" charset="0"/>
              </a:rPr>
              <a:t>. </a:t>
            </a:r>
            <a:r>
              <a:rPr lang="cs-CZ" sz="2800" dirty="0">
                <a:cs typeface="Times New Roman" pitchFamily="18" charset="0"/>
              </a:rPr>
              <a:t>Hradec Králové: R plus, 2001. ISBN 80-902492-2-1</a:t>
            </a:r>
            <a:endParaRPr lang="cs-CZ" sz="2800" dirty="0"/>
          </a:p>
          <a:p>
            <a:r>
              <a:rPr lang="cs-CZ" sz="2800" dirty="0"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800" b="1" i="1" dirty="0">
                <a:ea typeface="Arial Unicode MS" pitchFamily="34" charset="-128"/>
                <a:cs typeface="Tahoma" charset="0"/>
              </a:rPr>
              <a:t>Suroviny</a:t>
            </a:r>
            <a:r>
              <a:rPr lang="cs-CZ" sz="2800" b="1" dirty="0">
                <a:ea typeface="Arial Unicode MS" pitchFamily="34" charset="-128"/>
                <a:cs typeface="Tahoma" charset="0"/>
              </a:rPr>
              <a:t>. </a:t>
            </a:r>
            <a:r>
              <a:rPr lang="cs-CZ" sz="2800" dirty="0"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800" dirty="0"/>
              <a:t>Obrázky - vlastní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20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164</TotalTime>
  <Words>527</Words>
  <Application>Microsoft Office PowerPoint</Application>
  <PresentationFormat>Předvádění na obrazovce (4:3)</PresentationFormat>
  <Paragraphs>97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Arial Unicode MS</vt:lpstr>
      <vt:lpstr>Arial CE</vt:lpstr>
      <vt:lpstr>Calibri</vt:lpstr>
      <vt:lpstr>Tahoma</vt:lpstr>
      <vt:lpstr>Times New Roman</vt:lpstr>
      <vt:lpstr>Trebuchet MS</vt:lpstr>
      <vt:lpstr>Wingdings</vt:lpstr>
      <vt:lpstr>Wingdings 2</vt:lpstr>
      <vt:lpstr>Bohatý</vt:lpstr>
      <vt:lpstr>Prezentace aplikace PowerPoint</vt:lpstr>
      <vt:lpstr>2. VÝROBA PÁLENÉ HMOTY</vt:lpstr>
      <vt:lpstr>osnova</vt:lpstr>
      <vt:lpstr>1. Výrobní fáze přípravy pálené hmoty</vt:lpstr>
      <vt:lpstr>2. Význam restování mouky</vt:lpstr>
      <vt:lpstr>3. Význam vajec ve hmotě</vt:lpstr>
      <vt:lpstr>4. Příprava pálené hmoty tradičním způsobem</vt:lpstr>
      <vt:lpstr>Příprava pálené hmoty tradičním způsobem - 1 fáze</vt:lpstr>
      <vt:lpstr>restování = mazovatění škrobu</vt:lpstr>
      <vt:lpstr>5. Příprava pálené hmoty tradičním způsobem</vt:lpstr>
      <vt:lpstr>Příprava pálené hmoty tradičním způsobem – 2 fáze</vt:lpstr>
      <vt:lpstr>6. Technologické schéma výroby pálené hmoty tradičním způsobem</vt:lpstr>
      <vt:lpstr>7. Kontrolní otázky</vt:lpstr>
      <vt:lpstr>8. Seznam použité literatury a zdroje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VÝROBA PÁLENÉ HMOTY</dc:title>
  <dc:creator>Eva</dc:creator>
  <cp:lastModifiedBy>Zdeněk Laski</cp:lastModifiedBy>
  <cp:revision>30</cp:revision>
  <dcterms:created xsi:type="dcterms:W3CDTF">2013-04-01T10:24:31Z</dcterms:created>
  <dcterms:modified xsi:type="dcterms:W3CDTF">2014-06-04T16:52:55Z</dcterms:modified>
</cp:coreProperties>
</file>