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65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D65ED-AE10-4F56-946E-2569507015F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B9821-B51E-4D5D-9FA8-7BF48CC87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088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B9821-B51E-4D5D-9FA8-7BF48CC87FC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53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0BF4839-F658-4496-A929-AFA59AF15F66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28DFA6E-31E1-4D1D-B498-CEBF33999C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055800"/>
              </p:ext>
            </p:extLst>
          </p:nvPr>
        </p:nvGraphicFramePr>
        <p:xfrm>
          <a:off x="338130" y="1884257"/>
          <a:ext cx="8567737" cy="4203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i="0" u="none" strike="noStrike" kern="1200" baseline="0" dirty="0" smtClean="0">
                          <a:solidFill>
                            <a:schemeClr val="tx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CUT.0604.1C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84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novými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technologickými postupy přípravy  pálené hmoty.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Upravené technologické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postupy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, směsi, instantní mouka.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15. 1.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2" y="613727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777" y="23520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8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4. VÝROBA PÁLENÉ HMOTY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NOVÉ TECHNOLOGIE PŘÍPRAVY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37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420888"/>
            <a:ext cx="8280920" cy="40530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Nové technologie přípravy pálené hmoty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Příprava </a:t>
            </a:r>
            <a:r>
              <a:rPr lang="cs-CZ" dirty="0" smtClean="0">
                <a:solidFill>
                  <a:schemeClr val="tx1"/>
                </a:solidFill>
              </a:rPr>
              <a:t>pálené hmoty dle upraveného  technologického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postupu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</a:t>
            </a:r>
            <a:r>
              <a:rPr lang="cs-CZ" dirty="0">
                <a:solidFill>
                  <a:schemeClr val="tx1"/>
                </a:solidFill>
              </a:rPr>
              <a:t>Příprava pálené hmoty </a:t>
            </a:r>
            <a:r>
              <a:rPr lang="cs-CZ" dirty="0" smtClean="0">
                <a:solidFill>
                  <a:schemeClr val="tx1"/>
                </a:solidFill>
              </a:rPr>
              <a:t>ze sypkých směsí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4. Instantní mouka – charakteristika, výroba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5</a:t>
            </a:r>
            <a:r>
              <a:rPr lang="cs-CZ" dirty="0" smtClean="0">
                <a:solidFill>
                  <a:schemeClr val="tx1"/>
                </a:solidFill>
              </a:rPr>
              <a:t>. Příprava </a:t>
            </a:r>
            <a:r>
              <a:rPr lang="cs-CZ" dirty="0">
                <a:solidFill>
                  <a:schemeClr val="tx1"/>
                </a:solidFill>
              </a:rPr>
              <a:t>pálené hmoty z instantní </a:t>
            </a:r>
            <a:r>
              <a:rPr lang="cs-CZ" dirty="0" smtClean="0">
                <a:solidFill>
                  <a:schemeClr val="tx1"/>
                </a:solidFill>
              </a:rPr>
              <a:t>mouky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6</a:t>
            </a:r>
            <a:r>
              <a:rPr lang="cs-CZ" dirty="0" smtClean="0">
                <a:solidFill>
                  <a:schemeClr val="tx1"/>
                </a:solidFill>
              </a:rPr>
              <a:t>. Kontrolní otázky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cs-CZ" dirty="0" smtClean="0">
                <a:solidFill>
                  <a:schemeClr val="tx1"/>
                </a:solidFill>
              </a:rPr>
              <a:t>. Seznam použité literatury a zdroje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osnova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554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Vedle </a:t>
            </a:r>
            <a:r>
              <a:rPr lang="cs-CZ" dirty="0">
                <a:solidFill>
                  <a:schemeClr val="tx1"/>
                </a:solidFill>
              </a:rPr>
              <a:t>tradičního postupu výroby pálené hmoty lze použít také </a:t>
            </a:r>
            <a:r>
              <a:rPr lang="cs-CZ" dirty="0" smtClean="0">
                <a:solidFill>
                  <a:schemeClr val="tx1"/>
                </a:solidFill>
              </a:rPr>
              <a:t>zjednodušené </a:t>
            </a:r>
            <a:r>
              <a:rPr lang="cs-CZ" dirty="0">
                <a:solidFill>
                  <a:schemeClr val="tx1"/>
                </a:solidFill>
              </a:rPr>
              <a:t>a kratší </a:t>
            </a:r>
            <a:r>
              <a:rPr lang="cs-CZ" dirty="0" smtClean="0">
                <a:solidFill>
                  <a:schemeClr val="tx1"/>
                </a:solidFill>
              </a:rPr>
              <a:t>technologické postupy, které vyžadují </a:t>
            </a:r>
            <a:r>
              <a:rPr lang="cs-CZ" dirty="0">
                <a:solidFill>
                  <a:schemeClr val="tx1"/>
                </a:solidFill>
              </a:rPr>
              <a:t>méně fyzické </a:t>
            </a:r>
            <a:r>
              <a:rPr lang="cs-CZ" dirty="0" smtClean="0">
                <a:solidFill>
                  <a:schemeClr val="tx1"/>
                </a:solidFill>
              </a:rPr>
              <a:t>námahy, </a:t>
            </a:r>
            <a:r>
              <a:rPr lang="cs-CZ" dirty="0">
                <a:solidFill>
                  <a:schemeClr val="tx1"/>
                </a:solidFill>
              </a:rPr>
              <a:t>značně </a:t>
            </a:r>
            <a:r>
              <a:rPr lang="cs-CZ" dirty="0" smtClean="0">
                <a:solidFill>
                  <a:schemeClr val="tx1"/>
                </a:solidFill>
              </a:rPr>
              <a:t>zjednodušují </a:t>
            </a:r>
            <a:r>
              <a:rPr lang="cs-CZ" dirty="0">
                <a:solidFill>
                  <a:schemeClr val="tx1"/>
                </a:solidFill>
              </a:rPr>
              <a:t>práci a </a:t>
            </a:r>
            <a:r>
              <a:rPr lang="cs-CZ" dirty="0" smtClean="0">
                <a:solidFill>
                  <a:schemeClr val="tx1"/>
                </a:solidFill>
              </a:rPr>
              <a:t>zkracují </a:t>
            </a:r>
            <a:r>
              <a:rPr lang="cs-CZ" dirty="0">
                <a:solidFill>
                  <a:schemeClr val="tx1"/>
                </a:solidFill>
              </a:rPr>
              <a:t>dobu </a:t>
            </a:r>
            <a:r>
              <a:rPr lang="cs-CZ" dirty="0" smtClean="0">
                <a:solidFill>
                  <a:schemeClr val="tx1"/>
                </a:solidFill>
              </a:rPr>
              <a:t>přípravy.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Příprava pálené hmoty podle upraveného (zkráceného) technologického postupu</a:t>
            </a:r>
          </a:p>
          <a:p>
            <a:pPr marL="457200" indent="-457200" algn="just">
              <a:buFont typeface="Wingdings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Příprava pálené hmoty ze sypkých </a:t>
            </a:r>
            <a:r>
              <a:rPr lang="cs-CZ" dirty="0" smtClean="0">
                <a:solidFill>
                  <a:schemeClr val="tx1"/>
                </a:solidFill>
              </a:rPr>
              <a:t>směsí</a:t>
            </a:r>
          </a:p>
          <a:p>
            <a:pPr marL="457200" indent="-457200" algn="just">
              <a:buFont typeface="Wingdings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Příprava pálené hmoty z instantní </a:t>
            </a:r>
            <a:r>
              <a:rPr lang="cs-CZ" dirty="0" smtClean="0">
                <a:solidFill>
                  <a:schemeClr val="tx1"/>
                </a:solidFill>
              </a:rPr>
              <a:t>mouky</a:t>
            </a: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424936" cy="105425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1. Nové technologie přípravy pálené hmoty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4644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80920" cy="44644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Nahřívání, vaření </a:t>
            </a:r>
            <a:r>
              <a:rPr lang="cs-CZ" b="1" dirty="0"/>
              <a:t>i zamíchání vajec, probíhá v kotli šlehacího </a:t>
            </a:r>
            <a:r>
              <a:rPr lang="cs-CZ" b="1" dirty="0" smtClean="0"/>
              <a:t>stroje.</a:t>
            </a:r>
          </a:p>
          <a:p>
            <a:pPr marL="0" indent="0" algn="ctr">
              <a:buNone/>
            </a:pPr>
            <a:r>
              <a:rPr lang="cs-CZ" b="1" dirty="0" smtClean="0"/>
              <a:t> </a:t>
            </a:r>
          </a:p>
          <a:p>
            <a:pPr marL="0" indent="0" algn="just">
              <a:buNone/>
            </a:pPr>
            <a:r>
              <a:rPr lang="cs-CZ" dirty="0" smtClean="0"/>
              <a:t>Vodu, sůl a tuk uvedeme do varu pomocí plynového hořáku umístěného pod kotel šlehacího stroje. Do </a:t>
            </a:r>
            <a:r>
              <a:rPr lang="cs-CZ" dirty="0"/>
              <a:t>vařící </a:t>
            </a:r>
            <a:r>
              <a:rPr lang="cs-CZ" dirty="0" smtClean="0"/>
              <a:t>směsi nasypeme předehřátou prosátou mouku a pomocí ploché metly mícháme. Když je hmota správně urestovaná, uzavřeme přívod plynu a pomalým mícháním hmotu mírně zchladíme. </a:t>
            </a:r>
            <a:r>
              <a:rPr lang="cs-CZ" dirty="0"/>
              <a:t>P</a:t>
            </a:r>
            <a:r>
              <a:rPr lang="cs-CZ" dirty="0" smtClean="0"/>
              <a:t>ostupně přidáváme určené množství  vajec </a:t>
            </a:r>
            <a:r>
              <a:rPr lang="cs-CZ" dirty="0"/>
              <a:t>až vznikne </a:t>
            </a:r>
            <a:r>
              <a:rPr lang="cs-CZ" dirty="0" smtClean="0"/>
              <a:t>hladká </a:t>
            </a:r>
            <a:r>
              <a:rPr lang="cs-CZ" dirty="0"/>
              <a:t>stejnorodá hmota, která se může okamžitě </a:t>
            </a:r>
            <a:r>
              <a:rPr lang="cs-CZ" dirty="0" smtClean="0"/>
              <a:t>zpracovávat.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820472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2. Příprava pálené hmoty dle </a:t>
            </a:r>
            <a:r>
              <a:rPr lang="cs-CZ" b="1" dirty="0"/>
              <a:t>upraveného </a:t>
            </a:r>
            <a:r>
              <a:rPr lang="cs-CZ" b="1" dirty="0" err="1" smtClean="0"/>
              <a:t>technol</a:t>
            </a:r>
            <a:r>
              <a:rPr lang="cs-CZ" b="1" dirty="0" smtClean="0"/>
              <a:t>. </a:t>
            </a:r>
            <a:r>
              <a:rPr lang="cs-CZ" b="1" dirty="0"/>
              <a:t>postupu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6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V</a:t>
            </a:r>
            <a:r>
              <a:rPr lang="cs-CZ" b="1" dirty="0"/>
              <a:t> praxi se ukázalo, že použití vařící vody a ohřáté mouky stačí k tomu, aby mouka mohla vázat potřebné množství </a:t>
            </a:r>
            <a:r>
              <a:rPr lang="cs-CZ" b="1" dirty="0" smtClean="0"/>
              <a:t>vody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Upravený způsob výroby se používá při přípravě většího množství pálené hmoty</a:t>
            </a:r>
            <a:r>
              <a:rPr lang="cs-CZ" b="1" dirty="0"/>
              <a:t>.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Tento postup je zjednodušený, kratší a vyžaduje méně fyzické námahy. Výrobu zkrátíme o čas nutný pro přemístění restované hmoty.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12968" cy="127027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Příprava </a:t>
            </a:r>
            <a:r>
              <a:rPr lang="cs-CZ" b="1" dirty="0"/>
              <a:t>pálené hmoty </a:t>
            </a:r>
            <a:r>
              <a:rPr lang="cs-CZ" b="1" dirty="0" smtClean="0"/>
              <a:t>dle upraveného </a:t>
            </a:r>
            <a:r>
              <a:rPr lang="cs-CZ" b="1" dirty="0" err="1" smtClean="0"/>
              <a:t>technol</a:t>
            </a:r>
            <a:r>
              <a:rPr lang="cs-CZ" b="1" dirty="0" smtClean="0"/>
              <a:t>. postupu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4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Ze </a:t>
            </a:r>
            <a:r>
              <a:rPr lang="cs-CZ" b="1" dirty="0"/>
              <a:t>sypké směsi lze připravit pálenou hmotu bez vaření - studenou cestou</a:t>
            </a:r>
            <a:r>
              <a:rPr lang="cs-CZ" b="1" dirty="0" smtClean="0"/>
              <a:t>.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just">
              <a:buNone/>
            </a:pPr>
            <a:r>
              <a:rPr lang="cs-CZ" dirty="0" smtClean="0"/>
              <a:t>Na </a:t>
            </a:r>
            <a:r>
              <a:rPr lang="cs-CZ" dirty="0"/>
              <a:t>trhu je řada směsí od různých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výrobců. Vždy je nutné dodržet</a:t>
            </a:r>
          </a:p>
          <a:p>
            <a:pPr marL="0" indent="0" algn="just">
              <a:buNone/>
            </a:pPr>
            <a:r>
              <a:rPr lang="cs-CZ" dirty="0" smtClean="0"/>
              <a:t>předepsaný technologický postup 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od daného výrobce. </a:t>
            </a:r>
          </a:p>
          <a:p>
            <a:pPr marL="0" indent="0" algn="just">
              <a:buNone/>
            </a:pPr>
            <a:endParaRPr lang="cs-CZ" b="1" dirty="0"/>
          </a:p>
          <a:p>
            <a:endParaRPr lang="cs-CZ" dirty="0"/>
          </a:p>
        </p:txBody>
      </p:sp>
      <p:pic>
        <p:nvPicPr>
          <p:cNvPr id="8" name="Picture 4" descr="C:\Users\Eva\Desktop\2013-06-19 směs 3\směs 3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86" r="12750" b="3251"/>
          <a:stretch/>
        </p:blipFill>
        <p:spPr bwMode="auto">
          <a:xfrm>
            <a:off x="5930470" y="3068960"/>
            <a:ext cx="2824838" cy="360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3. </a:t>
            </a:r>
            <a:r>
              <a:rPr lang="cs-CZ" b="1" dirty="0"/>
              <a:t>Příprava pálené hmoty </a:t>
            </a:r>
            <a:r>
              <a:rPr lang="cs-CZ" b="1" dirty="0" smtClean="0"/>
              <a:t>ze sypkých směsí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0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Důležitou </a:t>
            </a:r>
            <a:r>
              <a:rPr lang="cs-CZ" dirty="0"/>
              <a:t>složkou je instantní mouka. Je to v podstatě tepelně opracovaná pšeničná mouka, která ve styku s </a:t>
            </a:r>
            <a:r>
              <a:rPr lang="cs-CZ" dirty="0" smtClean="0"/>
              <a:t>vodou (i studenou) </a:t>
            </a:r>
            <a:r>
              <a:rPr lang="cs-CZ" dirty="0"/>
              <a:t>snáze mazovatí. 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Výroba instantní mouky</a:t>
            </a:r>
          </a:p>
          <a:p>
            <a:pPr marL="0" indent="0" algn="just">
              <a:buNone/>
            </a:pPr>
            <a:r>
              <a:rPr lang="cs-CZ" dirty="0" smtClean="0"/>
              <a:t>z mouky se </a:t>
            </a:r>
            <a:r>
              <a:rPr lang="cs-CZ" dirty="0"/>
              <a:t>připraví suspenze a ta se pak v tenké vrstvě nanáší na vyhřáté válce válcové sušárny a suší. Nakonec se mele na vhodnou zrnitost.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049217" cy="165618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4. </a:t>
            </a:r>
            <a:r>
              <a:rPr lang="cs-CZ" b="1" dirty="0"/>
              <a:t>I</a:t>
            </a:r>
            <a:r>
              <a:rPr lang="cs-CZ" b="1" dirty="0" smtClean="0"/>
              <a:t>nstantní mouka charakteristika, výroba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80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/>
              <a:t>Do kotle šlehacího stroje se nadávkují vejce, poloviční množství vody, sůl a prosátá instantní mouka.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Stroj </a:t>
            </a:r>
            <a:r>
              <a:rPr lang="cs-CZ" dirty="0"/>
              <a:t>se uvede do chodu na nejnižší rychlost, mícháním se suroviny propracují na stejnorodou hmotu.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Pak </a:t>
            </a:r>
            <a:r>
              <a:rPr lang="cs-CZ" dirty="0"/>
              <a:t>se stěrkou očistí stěny kotle, chod stroje se zrychlí a přidá se olej a zbývající část vody</a:t>
            </a:r>
            <a:r>
              <a:rPr lang="cs-CZ"/>
              <a:t>. </a:t>
            </a:r>
            <a:r>
              <a:rPr lang="cs-CZ" smtClean="0"/>
              <a:t>Vodou </a:t>
            </a:r>
            <a:r>
              <a:rPr lang="cs-CZ" dirty="0"/>
              <a:t>se upraví konečná hustota hmoty.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Celkové </a:t>
            </a:r>
            <a:r>
              <a:rPr lang="cs-CZ" dirty="0"/>
              <a:t>promíchání trvá asi pět minut, dalších pět minut je nutné nechat hmotu odležet, a pak je teprve možné ji tvarovat.</a:t>
            </a:r>
            <a:endParaRPr lang="cs-CZ" b="1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/>
              <a:t>5</a:t>
            </a:r>
            <a:r>
              <a:rPr lang="cs-CZ" b="1" dirty="0" smtClean="0"/>
              <a:t>. </a:t>
            </a:r>
            <a:r>
              <a:rPr lang="cs-CZ" b="1" dirty="0"/>
              <a:t>Příprava pálené hmoty z instantní mouky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74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Popiš technologický postup přípravy </a:t>
            </a:r>
            <a:r>
              <a:rPr lang="cs-CZ" dirty="0"/>
              <a:t>pálené </a:t>
            </a:r>
            <a:r>
              <a:rPr lang="cs-CZ" dirty="0" smtClean="0"/>
              <a:t>hmoty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podle upraveného (zkráceného)  </a:t>
            </a:r>
            <a:r>
              <a:rPr lang="cs-CZ" dirty="0"/>
              <a:t>technologického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postupu.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 Jaký je technologický postup přípravy </a:t>
            </a:r>
            <a:r>
              <a:rPr lang="cs-CZ" dirty="0"/>
              <a:t>pálené </a:t>
            </a:r>
            <a:r>
              <a:rPr lang="cs-CZ" dirty="0" smtClean="0"/>
              <a:t>hmoty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ze </a:t>
            </a:r>
            <a:r>
              <a:rPr lang="cs-CZ" dirty="0"/>
              <a:t>sypkých </a:t>
            </a:r>
            <a:r>
              <a:rPr lang="cs-CZ" dirty="0" smtClean="0"/>
              <a:t>směsí.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 Charakterizuj instantní mouku.</a:t>
            </a:r>
          </a:p>
          <a:p>
            <a:pPr marL="0" indent="0">
              <a:buNone/>
            </a:pPr>
            <a:r>
              <a:rPr lang="cs-CZ" dirty="0" smtClean="0"/>
              <a:t>4.  Vysvětli přípravu </a:t>
            </a:r>
            <a:r>
              <a:rPr lang="cs-CZ" dirty="0"/>
              <a:t>pálené hmoty z instantní </a:t>
            </a:r>
            <a:r>
              <a:rPr lang="cs-CZ" dirty="0" smtClean="0"/>
              <a:t>mouky.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900" b="1" dirty="0"/>
              <a:t>6</a:t>
            </a:r>
            <a:r>
              <a:rPr lang="cs-CZ" sz="4900" b="1" dirty="0" smtClean="0"/>
              <a:t>.Kontrolní otázky</a:t>
            </a:r>
            <a:endParaRPr lang="cs-CZ" sz="4900" b="1" dirty="0"/>
          </a:p>
        </p:txBody>
      </p:sp>
    </p:spTree>
    <p:extLst>
      <p:ext uri="{BB962C8B-B14F-4D97-AF65-F5344CB8AC3E}">
        <p14:creationId xmlns:p14="http://schemas.microsoft.com/office/powerpoint/2010/main" val="90179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solidFill>
                  <a:schemeClr val="tx1"/>
                </a:solidFill>
                <a:cs typeface="Times New Roman" pitchFamily="18" charset="0"/>
              </a:rPr>
              <a:t>Cukrářská výroba I</a:t>
            </a:r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PŮLPÁNOVÁ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, A., </a:t>
            </a:r>
            <a:r>
              <a:rPr lang="cs-CZ" b="1" i="1" dirty="0">
                <a:solidFill>
                  <a:schemeClr val="tx1"/>
                </a:solidFill>
                <a:cs typeface="Times New Roman" pitchFamily="18" charset="0"/>
              </a:rPr>
              <a:t>Cukrářská technologie</a:t>
            </a:r>
            <a:r>
              <a:rPr lang="cs-CZ" b="1" dirty="0">
                <a:solidFill>
                  <a:schemeClr val="tx1"/>
                </a:solidFill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Hradec Králové: R plus, 2001. ISBN 80-902492-2-1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>
                <a:solidFill>
                  <a:schemeClr val="tx1"/>
                </a:solidFill>
              </a:rPr>
              <a:t>Obrázky - vlastní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570156"/>
            <a:ext cx="8193233" cy="1054250"/>
          </a:xfrm>
        </p:spPr>
        <p:txBody>
          <a:bodyPr/>
          <a:lstStyle/>
          <a:p>
            <a:r>
              <a:rPr lang="cs-CZ" sz="4900" b="1" dirty="0" smtClean="0"/>
              <a:t>7. Seznam použité literatury a zdroje</a:t>
            </a:r>
            <a:endParaRPr lang="cs-CZ" sz="4900" b="1" dirty="0"/>
          </a:p>
        </p:txBody>
      </p:sp>
    </p:spTree>
    <p:extLst>
      <p:ext uri="{BB962C8B-B14F-4D97-AF65-F5344CB8AC3E}">
        <p14:creationId xmlns:p14="http://schemas.microsoft.com/office/powerpoint/2010/main" val="97536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217</TotalTime>
  <Words>640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 Unicode MS</vt:lpstr>
      <vt:lpstr>Arial CE</vt:lpstr>
      <vt:lpstr>Book Antiqua</vt:lpstr>
      <vt:lpstr>Calibri</vt:lpstr>
      <vt:lpstr>Tahoma</vt:lpstr>
      <vt:lpstr>Times New Roman</vt:lpstr>
      <vt:lpstr>Wingdings</vt:lpstr>
      <vt:lpstr>Tvrdý obal</vt:lpstr>
      <vt:lpstr>Prezentace aplikace PowerPoint</vt:lpstr>
      <vt:lpstr>4. VÝROBA PÁLENÉ HMOTY</vt:lpstr>
      <vt:lpstr>osnova</vt:lpstr>
      <vt:lpstr>1. Nové technologie přípravy pálené hmoty</vt:lpstr>
      <vt:lpstr>2. Příprava pálené hmoty dle upraveného technol. postupu </vt:lpstr>
      <vt:lpstr>Příprava pálené hmoty dle upraveného technol. postupu</vt:lpstr>
      <vt:lpstr>3. Příprava pálené hmoty ze sypkých směsí</vt:lpstr>
      <vt:lpstr>4. Instantní mouka charakteristika, výroba</vt:lpstr>
      <vt:lpstr>5. Příprava pálené hmoty z instantní mouky</vt:lpstr>
      <vt:lpstr>6.Kontrolní otázky</vt:lpstr>
      <vt:lpstr>7. Seznam použité literatury a zdroje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VÝROBA PÁLENÉ HMOTY</dc:title>
  <dc:creator>Eva</dc:creator>
  <cp:lastModifiedBy>Zdeněk Laski</cp:lastModifiedBy>
  <cp:revision>29</cp:revision>
  <dcterms:created xsi:type="dcterms:W3CDTF">2013-04-01T10:27:48Z</dcterms:created>
  <dcterms:modified xsi:type="dcterms:W3CDTF">2014-06-04T16:53:25Z</dcterms:modified>
</cp:coreProperties>
</file>