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68" r:id="rId2"/>
    <p:sldId id="278" r:id="rId3"/>
    <p:sldId id="257" r:id="rId4"/>
    <p:sldId id="271" r:id="rId5"/>
    <p:sldId id="272" r:id="rId6"/>
    <p:sldId id="270" r:id="rId7"/>
    <p:sldId id="259" r:id="rId8"/>
    <p:sldId id="274" r:id="rId9"/>
    <p:sldId id="275" r:id="rId10"/>
    <p:sldId id="260" r:id="rId11"/>
    <p:sldId id="261" r:id="rId12"/>
    <p:sldId id="276" r:id="rId13"/>
    <p:sldId id="262" r:id="rId14"/>
    <p:sldId id="263" r:id="rId15"/>
    <p:sldId id="264" r:id="rId16"/>
    <p:sldId id="265" r:id="rId17"/>
    <p:sldId id="266" r:id="rId18"/>
    <p:sldId id="267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CD5EEA-A555-4406-AFE0-D80C6D832A1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C3C678-6C61-40FF-BCC9-C3743A4E46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518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3C678-6C61-40FF-BCC9-C3743A4E468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622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8E69FD0-9BEF-4DFF-A3D7-BA1C704B9CB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1B41110-645A-485C-8F4C-5007E815A1F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5147"/>
              </p:ext>
            </p:extLst>
          </p:nvPr>
        </p:nvGraphicFramePr>
        <p:xfrm>
          <a:off x="338130" y="1884257"/>
          <a:ext cx="8567737" cy="4203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i="0" u="none" strike="noStrike" kern="1200" baseline="0" smtClean="0">
                          <a:solidFill>
                            <a:schemeClr val="tx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Střední škola hotelová a služeb Kroměříž </a:t>
                      </a:r>
                      <a:r>
                        <a:rPr lang="cs-CZ" sz="1800" b="0" i="0" u="none" strike="noStrike" kern="1200" baseline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Drlíková, Mgr. Jana Vašinová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VY_32_INOVACE CUT 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CUT.0606.1C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Pálená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hmota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984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tvarováním, pečením pálené hmoty a korpusů. Prezentaci lze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rozdělit do</a:t>
                      </a: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více vyučovacích hodin.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8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9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Tvarování, pečení</a:t>
                      </a:r>
                      <a:r>
                        <a:rPr lang="cs-CZ" sz="1000" smtClean="0">
                          <a:latin typeface="Arial CE" pitchFamily="34" charset="-18"/>
                        </a:rPr>
                        <a:t>, skladování.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15. 1.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– </a:t>
            </a:r>
            <a:r>
              <a:rPr lang="cs-CZ" sz="2000" b="1" dirty="0" smtClean="0"/>
              <a:t>pálená hmota a listové těsto 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3727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6064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12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6. Tvarování, pečení a skladování pálené hmoty a korpusů</a:t>
            </a:r>
          </a:p>
        </p:txBody>
      </p:sp>
    </p:spTree>
    <p:extLst>
      <p:ext uri="{BB962C8B-B14F-4D97-AF65-F5344CB8AC3E}">
        <p14:creationId xmlns:p14="http://schemas.microsoft.com/office/powerpoint/2010/main" val="126706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96044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Způsoby tvarování pálené hmoty</a:t>
            </a:r>
          </a:p>
          <a:p>
            <a:pPr marL="514350" indent="-514350">
              <a:buAutoNum type="arabicPeriod"/>
            </a:pPr>
            <a:r>
              <a:rPr lang="cs-CZ" dirty="0" smtClean="0"/>
              <a:t>Tvarování pomocí sáčku a řezané trubičky</a:t>
            </a:r>
          </a:p>
          <a:p>
            <a:pPr marL="514350" indent="-514350">
              <a:buAutoNum type="arabicPeriod"/>
            </a:pPr>
            <a:r>
              <a:rPr lang="cs-CZ" dirty="0" smtClean="0"/>
              <a:t>Tvarování hydraulickým tvarovacím strojem</a:t>
            </a:r>
          </a:p>
          <a:p>
            <a:pPr marL="514350" indent="-514350">
              <a:buAutoNum type="arabicPeriod"/>
            </a:pPr>
            <a:r>
              <a:rPr lang="cs-CZ" dirty="0" smtClean="0"/>
              <a:t>Pečení korpusů z pálené hmoty</a:t>
            </a:r>
          </a:p>
          <a:p>
            <a:pPr marL="514350" indent="-514350">
              <a:buAutoNum type="arabicPeriod"/>
            </a:pPr>
            <a:r>
              <a:rPr lang="cs-CZ" dirty="0" smtClean="0"/>
              <a:t>Procesy probíhající při pečení</a:t>
            </a:r>
          </a:p>
          <a:p>
            <a:pPr marL="514350" indent="-514350">
              <a:buAutoNum type="arabicPeriod"/>
            </a:pPr>
            <a:r>
              <a:rPr lang="cs-CZ" dirty="0" smtClean="0"/>
              <a:t>Charakteristika upečeného korpusu</a:t>
            </a:r>
          </a:p>
          <a:p>
            <a:pPr marL="514350" indent="-514350">
              <a:buAutoNum type="arabicPeriod"/>
            </a:pPr>
            <a:r>
              <a:rPr lang="cs-CZ" dirty="0" smtClean="0"/>
              <a:t>Hmotnost běžných korpusů</a:t>
            </a:r>
          </a:p>
          <a:p>
            <a:pPr marL="514350" indent="-514350">
              <a:buAutoNum type="arabicPeriod"/>
            </a:pPr>
            <a:r>
              <a:rPr lang="cs-CZ" dirty="0" smtClean="0"/>
              <a:t>Skladování korpusů</a:t>
            </a:r>
          </a:p>
          <a:p>
            <a:pPr marL="514350" indent="-514350">
              <a:buAutoNum type="arabicPeriod"/>
            </a:pPr>
            <a:r>
              <a:rPr lang="cs-CZ" dirty="0" smtClean="0"/>
              <a:t>Kontrolní otázky</a:t>
            </a:r>
          </a:p>
          <a:p>
            <a:pPr marL="514350" indent="-514350">
              <a:buAutoNum type="arabicPeriod"/>
            </a:pPr>
            <a:r>
              <a:rPr lang="cs-CZ" dirty="0" smtClean="0"/>
              <a:t>Seznam použité literatury a zdroje</a:t>
            </a:r>
          </a:p>
          <a:p>
            <a:pPr marL="514350" indent="-514350">
              <a:buAutoNum type="arabicPeriod"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osnova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697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85944" y="1700808"/>
            <a:ext cx="7408333" cy="453650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Pálená </a:t>
            </a:r>
            <a:r>
              <a:rPr lang="cs-CZ" b="1" dirty="0"/>
              <a:t>hmota se stříká na čisté, slabě pomazané plechy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1. </a:t>
            </a:r>
            <a:r>
              <a:rPr lang="cs-CZ" dirty="0" smtClean="0">
                <a:solidFill>
                  <a:srgbClr val="FF0000"/>
                </a:solidFill>
              </a:rPr>
              <a:t>Způsoby tvarování </a:t>
            </a:r>
            <a:r>
              <a:rPr lang="cs-CZ" dirty="0">
                <a:solidFill>
                  <a:srgbClr val="FF0000"/>
                </a:solidFill>
              </a:rPr>
              <a:t>pálené hmoty</a:t>
            </a:r>
          </a:p>
        </p:txBody>
      </p:sp>
      <p:pic>
        <p:nvPicPr>
          <p:cNvPr id="1026" name="Picture 2" descr="C:\Users\Eva\Desktop\FOTO\PÁLENÁ\10.4 04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07"/>
          <a:stretch/>
        </p:blipFill>
        <p:spPr bwMode="auto">
          <a:xfrm>
            <a:off x="899592" y="1844824"/>
            <a:ext cx="7560840" cy="33123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25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916832"/>
            <a:ext cx="8208912" cy="494116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b="1" dirty="0"/>
              <a:t>Ručně</a:t>
            </a:r>
            <a:endParaRPr lang="cs-CZ" b="1" dirty="0" smtClean="0"/>
          </a:p>
          <a:p>
            <a:pPr marL="0" indent="0" algn="just">
              <a:buNone/>
            </a:pPr>
            <a:endParaRPr lang="cs-CZ" b="1" dirty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endParaRPr lang="cs-CZ" b="1" dirty="0"/>
          </a:p>
          <a:p>
            <a:pPr marL="0" indent="0" algn="just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/>
          </a:p>
          <a:p>
            <a:r>
              <a:rPr lang="cs-CZ" dirty="0" smtClean="0"/>
              <a:t>stříkáním pomocí cukrářských sáčků a řezaných i hladkých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trubiček.</a:t>
            </a:r>
          </a:p>
          <a:p>
            <a:r>
              <a:rPr lang="cs-CZ" dirty="0" smtClean="0"/>
              <a:t>hmotu </a:t>
            </a:r>
            <a:r>
              <a:rPr lang="cs-CZ" dirty="0"/>
              <a:t>lze tvarovat i pomocí papírových </a:t>
            </a:r>
            <a:r>
              <a:rPr lang="cs-CZ" dirty="0" smtClean="0"/>
              <a:t>kornoutků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(při </a:t>
            </a:r>
            <a:r>
              <a:rPr lang="cs-CZ" dirty="0"/>
              <a:t>přípravě </a:t>
            </a:r>
            <a:r>
              <a:rPr lang="cs-CZ" dirty="0" smtClean="0"/>
              <a:t>ozdob).</a:t>
            </a: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Způsoby tvarování </a:t>
            </a:r>
            <a:r>
              <a:rPr lang="cs-CZ" dirty="0">
                <a:solidFill>
                  <a:srgbClr val="FF0000"/>
                </a:solidFill>
              </a:rPr>
              <a:t>pálené hmoty</a:t>
            </a:r>
          </a:p>
        </p:txBody>
      </p:sp>
      <p:pic>
        <p:nvPicPr>
          <p:cNvPr id="2050" name="Picture 2" descr="C:\Users\Eva\Desktop\FOTO\POMŮCKY A SUROVINY\FOTO pomůcky sáček trubičky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85" b="18489"/>
          <a:stretch/>
        </p:blipFill>
        <p:spPr bwMode="auto">
          <a:xfrm>
            <a:off x="2699792" y="1988840"/>
            <a:ext cx="5967760" cy="25202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981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732381" cy="460851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b="1" dirty="0"/>
              <a:t>Strojově</a:t>
            </a:r>
            <a:endParaRPr lang="cs-CZ" b="1" dirty="0" smtClean="0"/>
          </a:p>
          <a:p>
            <a:pPr marL="0" indent="0" algn="just">
              <a:buNone/>
            </a:pPr>
            <a:endParaRPr lang="cs-CZ" b="1" dirty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endParaRPr lang="cs-CZ" b="1" dirty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endParaRPr lang="cs-CZ" b="1" dirty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	    na </a:t>
            </a:r>
            <a:r>
              <a:rPr lang="cs-CZ" dirty="0"/>
              <a:t>hydraulických tvarovacích </a:t>
            </a:r>
            <a:r>
              <a:rPr lang="cs-CZ" dirty="0" smtClean="0"/>
              <a:t>strojích.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Způsoby tvarování pálené hmoty</a:t>
            </a: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916832"/>
            <a:ext cx="5896798" cy="37819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0677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Věnečky</a:t>
            </a:r>
            <a:r>
              <a:rPr lang="cs-CZ" dirty="0" smtClean="0"/>
              <a:t> </a:t>
            </a:r>
            <a:r>
              <a:rPr lang="cs-CZ" dirty="0"/>
              <a:t>se stříkají krouživým pohybem do tvaru o průměru asi 7 cm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9836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2. Tvarování </a:t>
            </a:r>
            <a:r>
              <a:rPr lang="cs-CZ" b="1" dirty="0">
                <a:solidFill>
                  <a:srgbClr val="FF0000"/>
                </a:solidFill>
              </a:rPr>
              <a:t>pomocí sáčku a řezané </a:t>
            </a:r>
            <a:r>
              <a:rPr lang="cs-CZ" b="1" dirty="0" smtClean="0">
                <a:solidFill>
                  <a:srgbClr val="FF0000"/>
                </a:solidFill>
              </a:rPr>
              <a:t>trubičky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31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132856"/>
            <a:ext cx="7660373" cy="41044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Banány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se </a:t>
            </a:r>
            <a:r>
              <a:rPr lang="cs-CZ" dirty="0"/>
              <a:t>stříkají přímočarým pohybem do tvaru tyčinky - banánu o délce asi 9 cm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Tvarování </a:t>
            </a:r>
            <a:r>
              <a:rPr lang="cs-CZ" b="1" dirty="0">
                <a:solidFill>
                  <a:srgbClr val="FF0000"/>
                </a:solidFill>
              </a:rPr>
              <a:t>pomocí sáčku a řezané trubičky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Eva\Desktop\FOTO\PÁLENÁ\dílna 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060848"/>
            <a:ext cx="4601633" cy="30963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07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8020413" cy="47525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Větrníky 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se </a:t>
            </a:r>
            <a:r>
              <a:rPr lang="cs-CZ" dirty="0"/>
              <a:t>stříkají krouživým pohybem spirálovitě do tvaru kolečka s ukončením na středu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Tvarování pomocí sáčku a řezané trubičky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Eva\Desktop\FOTO\PÁLENÁ\já doma 06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748" b="9345"/>
          <a:stretch/>
        </p:blipFill>
        <p:spPr bwMode="auto">
          <a:xfrm>
            <a:off x="3347864" y="1700808"/>
            <a:ext cx="4752528" cy="33123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64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Obsluha tvarovacího stroje je náročná a při jeho použití musí být dodržovány tyto zásady: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právné nastavení tlaku,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održování správné vzdálenosti plechů od stříkací desky,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včasné odsátí vzduchu po nastříkání hmoty na plech,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lechy musí být rovné, jinak není dodržena vzdálenost plechu od stříkací desky s trubičkami.</a:t>
            </a:r>
          </a:p>
          <a:p>
            <a:pPr marL="0" indent="0" algn="ctr">
              <a:buNone/>
            </a:pPr>
            <a:r>
              <a:rPr lang="cs-CZ" dirty="0" smtClean="0"/>
              <a:t>Nastříkání </a:t>
            </a:r>
            <a:r>
              <a:rPr lang="cs-CZ" dirty="0"/>
              <a:t>jednoho plechu, tj. 42 kusů věnečků, trvá deset sekund</a:t>
            </a:r>
            <a:r>
              <a:rPr lang="cs-CZ" dirty="0" smtClean="0"/>
              <a:t>.</a:t>
            </a:r>
            <a:r>
              <a:rPr lang="cs-CZ" b="1" dirty="0"/>
              <a:t> Hydraulický tvarovací stroj (</a:t>
            </a:r>
            <a:r>
              <a:rPr lang="cs-CZ" b="1" dirty="0" err="1"/>
              <a:t>drezírka</a:t>
            </a:r>
            <a:r>
              <a:rPr lang="cs-CZ" b="1" dirty="0"/>
              <a:t>) je velmi výkonný.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836712"/>
            <a:ext cx="86868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3.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Tvarování hydraulickým tvarovacím strojem</a:t>
            </a: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9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708920"/>
            <a:ext cx="7488832" cy="38164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Teplota 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vytvarovanou </a:t>
            </a:r>
            <a:r>
              <a:rPr lang="cs-CZ" dirty="0"/>
              <a:t>hmotu zapékáme při 240°C </a:t>
            </a:r>
            <a:r>
              <a:rPr lang="cs-CZ" dirty="0" smtClean="0"/>
              <a:t>s párou a </a:t>
            </a:r>
            <a:r>
              <a:rPr lang="cs-CZ" dirty="0"/>
              <a:t>dopékáme při 160 – </a:t>
            </a:r>
            <a:r>
              <a:rPr lang="cs-CZ" dirty="0" smtClean="0"/>
              <a:t>180°C bez páry.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/>
              <a:t>Doba pečení</a:t>
            </a:r>
          </a:p>
          <a:p>
            <a:pPr marL="0" indent="0" algn="ctr">
              <a:buNone/>
            </a:pPr>
            <a:r>
              <a:rPr lang="cs-CZ" dirty="0" smtClean="0"/>
              <a:t>je </a:t>
            </a:r>
            <a:r>
              <a:rPr lang="cs-CZ" dirty="0"/>
              <a:t>různá, závisí na velikosti pečeného </a:t>
            </a:r>
            <a:r>
              <a:rPr lang="cs-CZ" dirty="0" smtClean="0"/>
              <a:t>korpusu, </a:t>
            </a:r>
            <a:r>
              <a:rPr lang="cs-CZ" dirty="0"/>
              <a:t>průměrně se pohybuje okolo 25 minut. 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5272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4. Pečení korpusů z pálené hmoty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61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b="1" dirty="0"/>
              <a:t>Kvalita vyráběných výrobků </a:t>
            </a:r>
            <a:r>
              <a:rPr lang="cs-CZ" dirty="0"/>
              <a:t>je závislá na přítomnosti vzniklé páry. Správné množství páry při hlavně v počátku pečení podporuje zvětšení objemu pečených výrobků.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/>
              <a:t>Pečení pálené hmoty je velmi důležitá fáze výrobního procesu. Při nedodržení zásad správného pečení mohou vzniknout vady korpusu, které nelze odstranit.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Pečení </a:t>
            </a:r>
            <a:r>
              <a:rPr lang="cs-CZ" b="1" dirty="0">
                <a:solidFill>
                  <a:srgbClr val="FF0000"/>
                </a:solidFill>
              </a:rPr>
              <a:t>korpusů z pálené hmoty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68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08920"/>
            <a:ext cx="8784976" cy="396044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Během pečení vznikají uvnitř dutiny, které se teplem zvětšují. Protože hmota je řídká a neklade expandující páře velký odpor, zvětšuje se její objem. </a:t>
            </a:r>
            <a:r>
              <a:rPr lang="cs-CZ" b="1" dirty="0"/>
              <a:t>Stěny dutin uvnitř pečiva tvoří vaječné bílkoviny, které při teplotě 70 až 80°C koagulují, a tím zpevňují stěny.</a:t>
            </a:r>
            <a:r>
              <a:rPr lang="cs-CZ" dirty="0"/>
              <a:t> Pokud nejsou stěny dostatečně zpevněny, snadno se protrhávají a uvolňují páru do pečicího prostoru. Aby měl výrobek pěknou zlatohnědou kůrku, nebyl příliš rozteklý a dobře se vysoušel, musí se ke konci pečení pára z pečicího prostoru vypouštět - korpusy je třeba dopékat při pootevřené troubě nebo při otevřených tazích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5. Procesy probíhající při pečení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99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8064896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Správně upečený korpus má zlatohnědou barvu, na povrchu ostré kontury</a:t>
            </a:r>
            <a:r>
              <a:rPr lang="cs-CZ" b="1" dirty="0" smtClean="0"/>
              <a:t>.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Korpus </a:t>
            </a:r>
            <a:r>
              <a:rPr lang="cs-CZ" dirty="0"/>
              <a:t>nesmí být nízký a popraskaný.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V řezu má být střídka s velkými </a:t>
            </a:r>
            <a:r>
              <a:rPr lang="cs-CZ" dirty="0" smtClean="0"/>
              <a:t>póry </a:t>
            </a:r>
            <a:r>
              <a:rPr lang="cs-CZ" dirty="0"/>
              <a:t>(komůrkami</a:t>
            </a:r>
            <a:r>
              <a:rPr lang="cs-CZ" dirty="0" smtClean="0"/>
              <a:t>) </a:t>
            </a:r>
            <a:r>
              <a:rPr lang="cs-CZ" dirty="0"/>
              <a:t>vláčná, nikoliv mazlavá.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Kůrka má být křehká, vůně a chuť typická, připomínající pečená vejce.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6. Charakteristika upečeného korpusu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Eva\Desktop\FOTO\PÁLENÁ\zákusky 04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9" t="35630" r="48142" b="47356"/>
          <a:stretch/>
        </p:blipFill>
        <p:spPr bwMode="auto">
          <a:xfrm>
            <a:off x="6084168" y="2276872"/>
            <a:ext cx="2232248" cy="23133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58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věnečky</a:t>
            </a:r>
            <a:r>
              <a:rPr lang="cs-CZ" dirty="0" smtClean="0"/>
              <a:t> </a:t>
            </a:r>
            <a:r>
              <a:rPr lang="cs-CZ" dirty="0"/>
              <a:t>9 </a:t>
            </a:r>
            <a:r>
              <a:rPr lang="cs-CZ" dirty="0" smtClean="0"/>
              <a:t>g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banány </a:t>
            </a:r>
            <a:r>
              <a:rPr lang="cs-CZ" dirty="0" smtClean="0"/>
              <a:t>10 g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větrníky</a:t>
            </a:r>
            <a:r>
              <a:rPr lang="cs-CZ" dirty="0" smtClean="0"/>
              <a:t> </a:t>
            </a:r>
            <a:r>
              <a:rPr lang="cs-CZ" dirty="0"/>
              <a:t>20 </a:t>
            </a:r>
            <a:r>
              <a:rPr lang="cs-CZ" dirty="0" smtClean="0"/>
              <a:t>g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7. </a:t>
            </a:r>
            <a:r>
              <a:rPr lang="cs-CZ" b="1" dirty="0">
                <a:solidFill>
                  <a:srgbClr val="FF0000"/>
                </a:solidFill>
              </a:rPr>
              <a:t>Hmotnost běžných korpusů</a:t>
            </a:r>
          </a:p>
        </p:txBody>
      </p:sp>
    </p:spTree>
    <p:extLst>
      <p:ext uri="{BB962C8B-B14F-4D97-AF65-F5344CB8AC3E}">
        <p14:creationId xmlns:p14="http://schemas.microsoft.com/office/powerpoint/2010/main" val="243086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9"/>
            <a:ext cx="8136904" cy="4480758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Nejlépe </a:t>
            </a:r>
            <a:r>
              <a:rPr lang="cs-CZ" dirty="0"/>
              <a:t>vyhovuje postup, kdy </a:t>
            </a:r>
            <a:r>
              <a:rPr lang="cs-CZ" dirty="0" smtClean="0"/>
              <a:t>se upečené </a:t>
            </a:r>
            <a:r>
              <a:rPr lang="cs-CZ" dirty="0"/>
              <a:t>korpusy po rozkrojení a vychladnutí ihned plní příslušnou náplní a potahuje polevou. Všechny cenné aromatické a chuťové látky vzniklé pečením zůstávají v pečivu. Také konzistence korpusů je pro rozkrajování nejvhodnější hned po upečení.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8. Skladování korpusů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Eva\Desktop\FOTO\PÁLENÁ\rozkrojení věneček 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35" t="26667" r="5419" b="18280"/>
          <a:stretch/>
        </p:blipFill>
        <p:spPr bwMode="auto">
          <a:xfrm>
            <a:off x="755576" y="3789040"/>
            <a:ext cx="7704856" cy="28175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083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83119"/>
            <a:ext cx="8686800" cy="5043190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/>
              <a:t>Korpusy z pálené hmoty, které jsou určeny ke krátkodobému skladování, musí být řádně ošetřeny. </a:t>
            </a:r>
            <a:r>
              <a:rPr lang="cs-CZ" dirty="0" smtClean="0"/>
              <a:t>Po </a:t>
            </a:r>
            <a:r>
              <a:rPr lang="cs-CZ" dirty="0"/>
              <a:t>správném </a:t>
            </a:r>
            <a:r>
              <a:rPr lang="cs-CZ" dirty="0" smtClean="0"/>
              <a:t>upečení </a:t>
            </a:r>
            <a:r>
              <a:rPr lang="cs-CZ" dirty="0"/>
              <a:t>se nechají dokonale vychladnout, aby se nedeformovaly. 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Po </a:t>
            </a:r>
            <a:r>
              <a:rPr lang="cs-CZ" dirty="0"/>
              <a:t>vychladnutí se shrnou </a:t>
            </a:r>
            <a:r>
              <a:rPr lang="cs-CZ" dirty="0" smtClean="0"/>
              <a:t>do čistých</a:t>
            </a:r>
          </a:p>
          <a:p>
            <a:pPr marL="0" indent="0" algn="just">
              <a:buNone/>
            </a:pPr>
            <a:r>
              <a:rPr lang="cs-CZ" dirty="0" smtClean="0"/>
              <a:t>a suchých přepravek, které </a:t>
            </a:r>
            <a:r>
              <a:rPr lang="cs-CZ" dirty="0"/>
              <a:t>se </a:t>
            </a:r>
            <a:r>
              <a:rPr lang="cs-CZ" dirty="0" smtClean="0"/>
              <a:t>pak</a:t>
            </a:r>
          </a:p>
          <a:p>
            <a:pPr marL="0" indent="0" algn="just">
              <a:buNone/>
            </a:pPr>
            <a:r>
              <a:rPr lang="cs-CZ" dirty="0" smtClean="0"/>
              <a:t>uskladní </a:t>
            </a:r>
            <a:r>
              <a:rPr lang="cs-CZ" dirty="0"/>
              <a:t>v chladné </a:t>
            </a:r>
            <a:r>
              <a:rPr lang="cs-CZ" dirty="0" smtClean="0"/>
              <a:t>místnosti</a:t>
            </a:r>
            <a:r>
              <a:rPr lang="cs-CZ" dirty="0"/>
              <a:t>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Proti </a:t>
            </a:r>
            <a:r>
              <a:rPr lang="cs-CZ" dirty="0"/>
              <a:t>vysychání se </a:t>
            </a:r>
            <a:r>
              <a:rPr lang="cs-CZ" dirty="0" smtClean="0"/>
              <a:t>přikryjí </a:t>
            </a:r>
            <a:r>
              <a:rPr lang="cs-CZ" dirty="0"/>
              <a:t>vlhkým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plátnem</a:t>
            </a:r>
            <a:r>
              <a:rPr lang="cs-CZ" dirty="0"/>
              <a:t>. </a:t>
            </a:r>
            <a:endParaRPr lang="cs-CZ" b="1" dirty="0" smtClean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r>
              <a:rPr lang="cs-CZ" b="1" dirty="0" smtClean="0"/>
              <a:t>Při </a:t>
            </a:r>
            <a:r>
              <a:rPr lang="cs-CZ" b="1" dirty="0"/>
              <a:t>delším skladování se korpusy chuťově znehodnocují, vysychají, tvrdnou, ztrácejí hmotnost a při rozkrajování se drobí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Skladování korpusů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45" t="6110" r="1"/>
          <a:stretch/>
        </p:blipFill>
        <p:spPr>
          <a:xfrm rot="16200000">
            <a:off x="5778478" y="2240061"/>
            <a:ext cx="2592521" cy="3962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8612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Wingdings 2"/>
              <a:buAutoNum type="arabicPeriod"/>
            </a:pPr>
            <a:r>
              <a:rPr lang="cs-CZ" dirty="0" smtClean="0"/>
              <a:t>Popiš ruční tvarování pálené hmoty.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Vysvětli pečení </a:t>
            </a:r>
            <a:r>
              <a:rPr lang="cs-CZ" dirty="0"/>
              <a:t>korpusů z pálené </a:t>
            </a:r>
            <a:r>
              <a:rPr lang="cs-CZ" dirty="0" smtClean="0"/>
              <a:t>hmoty.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Jaké procesy </a:t>
            </a:r>
            <a:r>
              <a:rPr lang="cs-CZ" dirty="0"/>
              <a:t>probíhající při </a:t>
            </a:r>
            <a:r>
              <a:rPr lang="cs-CZ" dirty="0" smtClean="0"/>
              <a:t>pečení výrobků z pálené hmoty?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Charakterizuj upečený korpus z pálené hmoty.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Jakým způsobem skladujeme korpusy z pálené hmoty</a:t>
            </a:r>
            <a:r>
              <a:rPr lang="cs-CZ" dirty="0"/>
              <a:t>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9. Kontrolní otázky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64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solidFill>
                  <a:schemeClr val="tx1"/>
                </a:solidFill>
                <a:cs typeface="Times New Roman" pitchFamily="18" charset="0"/>
              </a:rPr>
              <a:t>Cukrářská výroba I</a:t>
            </a:r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PŮLPÁNOVÁ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, A., </a:t>
            </a:r>
            <a:r>
              <a:rPr lang="cs-CZ" b="1" i="1" dirty="0">
                <a:solidFill>
                  <a:schemeClr val="tx1"/>
                </a:solidFill>
                <a:cs typeface="Times New Roman" pitchFamily="18" charset="0"/>
              </a:rPr>
              <a:t>Cukrářská technologie</a:t>
            </a:r>
            <a:r>
              <a:rPr lang="cs-CZ" b="1" dirty="0">
                <a:solidFill>
                  <a:schemeClr val="tx1"/>
                </a:solidFill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Hradec Králové: R plus, 2001. ISBN 80-902492-2-1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Obrázky - 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vlastní</a:t>
            </a:r>
            <a:endParaRPr lang="cs-CZ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38328"/>
            <a:ext cx="843528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10. Seznam použité literatury a zdroje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12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202</TotalTime>
  <Words>831</Words>
  <Application>Microsoft Office PowerPoint</Application>
  <PresentationFormat>Předvádění na obrazovce (4:3)</PresentationFormat>
  <Paragraphs>158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30" baseType="lpstr">
      <vt:lpstr>Arial Unicode MS</vt:lpstr>
      <vt:lpstr>Arial</vt:lpstr>
      <vt:lpstr>Arial CE</vt:lpstr>
      <vt:lpstr>Calibri</vt:lpstr>
      <vt:lpstr>Candara</vt:lpstr>
      <vt:lpstr>Symbol</vt:lpstr>
      <vt:lpstr>Tahoma</vt:lpstr>
      <vt:lpstr>Times New Roman</vt:lpstr>
      <vt:lpstr>Wingdings</vt:lpstr>
      <vt:lpstr>Wingdings 2</vt:lpstr>
      <vt:lpstr>Vlnění</vt:lpstr>
      <vt:lpstr>Prezentace aplikace PowerPoint</vt:lpstr>
      <vt:lpstr>6. Tvarování, pečení a skladování pálené hmoty a korpusů</vt:lpstr>
      <vt:lpstr>osnova</vt:lpstr>
      <vt:lpstr>1. Způsoby tvarování pálené hmoty</vt:lpstr>
      <vt:lpstr>Způsoby tvarování pálené hmoty</vt:lpstr>
      <vt:lpstr>Způsoby tvarování pálené hmoty</vt:lpstr>
      <vt:lpstr>2. Tvarování pomocí sáčku a řezané trubičky</vt:lpstr>
      <vt:lpstr>Tvarování pomocí sáčku a řezané trubičky</vt:lpstr>
      <vt:lpstr>Tvarování pomocí sáčku a řezané trubičky</vt:lpstr>
      <vt:lpstr>3. Tvarování hydraulickým tvarovacím strojem </vt:lpstr>
      <vt:lpstr>4. Pečení korpusů z pálené hmoty</vt:lpstr>
      <vt:lpstr>Pečení korpusů z pálené hmoty</vt:lpstr>
      <vt:lpstr>5. Procesy probíhající při pečení</vt:lpstr>
      <vt:lpstr>6. Charakteristika upečeného korpusu </vt:lpstr>
      <vt:lpstr>7. Hmotnost běžných korpusů</vt:lpstr>
      <vt:lpstr>8. Skladování korpusů</vt:lpstr>
      <vt:lpstr>Skladování korpusů</vt:lpstr>
      <vt:lpstr>9. Kontrolní otázky</vt:lpstr>
      <vt:lpstr>10. Seznam použité literatury a zdroje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6. Tvarování a pečení pálené hmoty</dc:title>
  <dc:creator>Eva</dc:creator>
  <cp:lastModifiedBy>Zdeněk Laski</cp:lastModifiedBy>
  <cp:revision>33</cp:revision>
  <dcterms:created xsi:type="dcterms:W3CDTF">2013-04-02T17:12:15Z</dcterms:created>
  <dcterms:modified xsi:type="dcterms:W3CDTF">2014-06-04T16:54:05Z</dcterms:modified>
</cp:coreProperties>
</file>