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69" r:id="rId2"/>
    <p:sldId id="272" r:id="rId3"/>
    <p:sldId id="257" r:id="rId4"/>
    <p:sldId id="258" r:id="rId5"/>
    <p:sldId id="259" r:id="rId6"/>
    <p:sldId id="260" r:id="rId7"/>
    <p:sldId id="261" r:id="rId8"/>
    <p:sldId id="271" r:id="rId9"/>
    <p:sldId id="262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150B1C6-6BCA-4962-A92B-DA5ED09EF38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24BA8B55-6321-48E8-9854-E9C42769C3A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2052219"/>
              </p:ext>
            </p:extLst>
          </p:nvPr>
        </p:nvGraphicFramePr>
        <p:xfrm>
          <a:off x="338130" y="1884257"/>
          <a:ext cx="8567737" cy="4275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i="0" u="none" strike="noStrike" kern="1200" baseline="0" dirty="0" smtClean="0">
                          <a:solidFill>
                            <a:schemeClr val="bg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 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CUT.0607.1C</a:t>
                      </a:r>
                      <a:endParaRPr lang="cs-CZ" sz="1000" b="0" i="0" u="none" strike="noStrike" kern="1200" baseline="0" dirty="0" smtClean="0">
                        <a:solidFill>
                          <a:schemeClr val="dk1"/>
                        </a:solidFill>
                        <a:latin typeface="Arial CE" pitchFamily="34" charset="0"/>
                        <a:ea typeface="+mn-ea"/>
                        <a:cs typeface="Arial CE" pitchFamily="34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705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</a:t>
                      </a:r>
                      <a:r>
                        <a:rPr kumimoji="0" lang="cs-CZ" sz="1000" i="0" kern="12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výrobky z pálené hmoty.</a:t>
                      </a:r>
                      <a:endParaRPr kumimoji="0" lang="cs-CZ" sz="1000" i="0" kern="12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Věneček,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v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ětrník,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banánek.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15. 1.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3727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1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2564904"/>
            <a:ext cx="6982544" cy="1656184"/>
          </a:xfrm>
        </p:spPr>
        <p:txBody>
          <a:bodyPr/>
          <a:lstStyle/>
          <a:p>
            <a:pPr algn="ctr"/>
            <a:r>
              <a:rPr lang="cs-CZ" b="1" dirty="0"/>
              <a:t>7.  Výrobky z pálené hmoty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89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osnova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8737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Sortiment výrobků z pálené hmoty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Vaječné věnečky – charakteristika, složení, výrobní postup</a:t>
            </a:r>
          </a:p>
          <a:p>
            <a:pPr marL="457200" indent="-457200">
              <a:buFont typeface="Wingdings"/>
              <a:buAutoNum type="arabicPeriod"/>
            </a:pPr>
            <a:r>
              <a:rPr lang="cs-CZ" sz="2400" dirty="0" smtClean="0"/>
              <a:t>Vaječné kávové banány – charakteristika, složení, výrobní postup</a:t>
            </a:r>
          </a:p>
          <a:p>
            <a:pPr marL="457200" indent="-457200">
              <a:buFont typeface="Wingdings"/>
              <a:buAutoNum type="arabicPeriod"/>
            </a:pPr>
            <a:r>
              <a:rPr lang="cs-CZ" sz="2400" dirty="0" smtClean="0"/>
              <a:t>Karamelové větrníky – charakteristika, složení, výrobní postup</a:t>
            </a:r>
          </a:p>
          <a:p>
            <a:pPr marL="457200" indent="-457200">
              <a:buFont typeface="Wingdings"/>
              <a:buAutoNum type="arabicPeriod"/>
            </a:pPr>
            <a:r>
              <a:rPr lang="cs-CZ" sz="2400" dirty="0" smtClean="0"/>
              <a:t>Kontrolní otázky</a:t>
            </a:r>
          </a:p>
          <a:p>
            <a:pPr marL="457200" indent="-457200">
              <a:buFont typeface="Wingdings"/>
              <a:buAutoNum type="arabicPeriod"/>
            </a:pPr>
            <a:r>
              <a:rPr lang="cs-CZ" sz="2400" dirty="0" smtClean="0"/>
              <a:t>Seznam použité literatury  a zdroje</a:t>
            </a:r>
          </a:p>
        </p:txBody>
      </p:sp>
    </p:spTree>
    <p:extLst>
      <p:ext uri="{BB962C8B-B14F-4D97-AF65-F5344CB8AC3E}">
        <p14:creationId xmlns:p14="http://schemas.microsoft.com/office/powerpoint/2010/main" val="305111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1. </a:t>
            </a:r>
            <a:r>
              <a:rPr lang="cs-CZ" b="1" dirty="0"/>
              <a:t>Sortiment výrobků z pálené hmoty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Sortiment výrobků není </a:t>
            </a:r>
            <a:r>
              <a:rPr lang="cs-CZ" sz="2400" dirty="0"/>
              <a:t>příliš </a:t>
            </a:r>
            <a:r>
              <a:rPr lang="cs-CZ" sz="2400" dirty="0" smtClean="0"/>
              <a:t>bohatý. Výrobky </a:t>
            </a:r>
            <a:r>
              <a:rPr lang="cs-CZ" sz="2400" dirty="0"/>
              <a:t>se liší jen tvarem a použitím dalších polotovarů. </a:t>
            </a:r>
            <a:endParaRPr lang="cs-CZ" sz="2400" dirty="0" smtClean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Všechny </a:t>
            </a:r>
            <a:r>
              <a:rPr lang="cs-CZ" sz="2400" dirty="0"/>
              <a:t>druhy jsou velmi oblíbené. Vyrábějí se dnes podle tradiční i nové technologie celoročně bez sezonních </a:t>
            </a:r>
            <a:r>
              <a:rPr lang="cs-CZ" sz="2400" dirty="0" smtClean="0"/>
              <a:t>výkyvů.</a:t>
            </a:r>
          </a:p>
        </p:txBody>
      </p:sp>
    </p:spTree>
    <p:extLst>
      <p:ext uri="{BB962C8B-B14F-4D97-AF65-F5344CB8AC3E}">
        <p14:creationId xmlns:p14="http://schemas.microsoft.com/office/powerpoint/2010/main" val="382779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2.Vaječné  věnečky</a:t>
            </a:r>
            <a:br>
              <a:rPr lang="cs-CZ" b="1" dirty="0" smtClean="0"/>
            </a:br>
            <a:r>
              <a:rPr lang="cs-CZ" b="1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781127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sz="2400" dirty="0" smtClean="0"/>
              <a:t>Výrobky jsou pravidelného kulatého tvaru, na povrchu potažené lesklou fondánovou polevou se znatelným rýhováním korpusu. </a:t>
            </a:r>
          </a:p>
          <a:p>
            <a:pPr marL="68580" indent="0" algn="just">
              <a:buNone/>
            </a:pPr>
            <a:endParaRPr lang="cs-CZ" sz="2400" dirty="0" smtClean="0"/>
          </a:p>
          <a:p>
            <a:pPr marL="68580" indent="0" algn="just">
              <a:buNone/>
            </a:pPr>
            <a:r>
              <a:rPr lang="cs-CZ" sz="2400" dirty="0" smtClean="0"/>
              <a:t>Na </a:t>
            </a:r>
            <a:r>
              <a:rPr lang="cs-CZ" sz="2400" dirty="0"/>
              <a:t>řezu je světle žlutá </a:t>
            </a:r>
            <a:r>
              <a:rPr lang="cs-CZ" sz="2400" dirty="0" smtClean="0"/>
              <a:t>náplň,</a:t>
            </a:r>
          </a:p>
          <a:p>
            <a:pPr marL="68580" indent="0" algn="just">
              <a:buNone/>
            </a:pPr>
            <a:r>
              <a:rPr lang="cs-CZ" sz="2400" dirty="0" smtClean="0"/>
              <a:t>chuť </a:t>
            </a:r>
            <a:r>
              <a:rPr lang="cs-CZ" sz="2400" dirty="0"/>
              <a:t>jemná po žloutkovém krému, </a:t>
            </a:r>
            <a:endParaRPr lang="cs-CZ" sz="2400" dirty="0" smtClean="0"/>
          </a:p>
          <a:p>
            <a:pPr marL="68580" indent="0" algn="just">
              <a:buNone/>
            </a:pPr>
            <a:r>
              <a:rPr lang="cs-CZ" sz="2400" dirty="0" smtClean="0"/>
              <a:t>doplněná </a:t>
            </a:r>
            <a:r>
              <a:rPr lang="cs-CZ" sz="2400" dirty="0"/>
              <a:t>chutí likérového výtažku. </a:t>
            </a:r>
          </a:p>
          <a:p>
            <a:pPr marL="68580" indent="0" algn="just">
              <a:buNone/>
            </a:pPr>
            <a:endParaRPr lang="cs-CZ" sz="2400" dirty="0"/>
          </a:p>
          <a:p>
            <a:pPr marL="68580" indent="0" algn="just">
              <a:buNone/>
            </a:pPr>
            <a:r>
              <a:rPr lang="cs-CZ" sz="2400" dirty="0" smtClean="0"/>
              <a:t>Jeden </a:t>
            </a:r>
            <a:r>
              <a:rPr lang="cs-CZ" sz="2400" dirty="0"/>
              <a:t>kus má hmotnost 40 g.</a:t>
            </a:r>
            <a:endParaRPr lang="cs-CZ" sz="2400" b="1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" name="Picture 2" descr="C:\Users\Eva\Desktop\FOTO\PÁLENÁ\já doma 03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2" t="1149" r="13592" b="-815"/>
          <a:stretch/>
        </p:blipFill>
        <p:spPr bwMode="auto">
          <a:xfrm>
            <a:off x="5276733" y="2492130"/>
            <a:ext cx="3867267" cy="38766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830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Vaječné věnečky</a:t>
            </a:r>
            <a:br>
              <a:rPr lang="cs-CZ" b="1" dirty="0" smtClean="0"/>
            </a:br>
            <a:r>
              <a:rPr lang="cs-CZ" b="1" dirty="0" smtClean="0"/>
              <a:t>složení</a:t>
            </a:r>
            <a:endParaRPr lang="cs-CZ" dirty="0"/>
          </a:p>
        </p:txBody>
      </p:sp>
      <p:pic>
        <p:nvPicPr>
          <p:cNvPr id="7" name="Picture 2" descr="C:\Users\Eva\Desktop\FOTO\PÁLENÁ\já doma 03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24" t="1988" r="34392" b="56934"/>
          <a:stretch/>
        </p:blipFill>
        <p:spPr bwMode="auto">
          <a:xfrm>
            <a:off x="5292080" y="2204864"/>
            <a:ext cx="3483429" cy="35560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8839"/>
            <a:ext cx="7772400" cy="410445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pálená </a:t>
            </a:r>
            <a:r>
              <a:rPr lang="cs-CZ" sz="2400" dirty="0"/>
              <a:t>hmota – korpus</a:t>
            </a:r>
            <a:endParaRPr lang="cs-CZ" sz="2400" b="1" dirty="0"/>
          </a:p>
          <a:p>
            <a:r>
              <a:rPr lang="cs-CZ" sz="2400" dirty="0" smtClean="0"/>
              <a:t>žloutkový </a:t>
            </a:r>
            <a:r>
              <a:rPr lang="cs-CZ" sz="2400" dirty="0"/>
              <a:t>máslový krém ochucený</a:t>
            </a:r>
            <a:endParaRPr lang="cs-CZ" sz="2400" b="1" dirty="0"/>
          </a:p>
          <a:p>
            <a:r>
              <a:rPr lang="cs-CZ" sz="2400" dirty="0" smtClean="0"/>
              <a:t>marmeláda </a:t>
            </a:r>
            <a:r>
              <a:rPr lang="cs-CZ" sz="2400" dirty="0"/>
              <a:t>na potření korpusu</a:t>
            </a:r>
            <a:endParaRPr lang="cs-CZ" sz="2400" b="1" dirty="0"/>
          </a:p>
          <a:p>
            <a:r>
              <a:rPr lang="cs-CZ" sz="2400" dirty="0"/>
              <a:t>fondánová poleva </a:t>
            </a:r>
            <a:r>
              <a:rPr lang="cs-CZ" sz="2400" dirty="0" smtClean="0"/>
              <a:t>upravená</a:t>
            </a:r>
            <a:endParaRPr lang="cs-CZ" sz="2400" b="1" dirty="0"/>
          </a:p>
          <a:p>
            <a:pPr marL="6858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533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Vaječné věnečky</a:t>
            </a:r>
            <a:br>
              <a:rPr lang="cs-CZ" b="1" dirty="0" smtClean="0"/>
            </a:br>
            <a:r>
              <a:rPr lang="cs-CZ" b="1" dirty="0" smtClean="0"/>
              <a:t>výrobní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sz="2400" dirty="0" smtClean="0"/>
              <a:t>Korpusy </a:t>
            </a:r>
            <a:r>
              <a:rPr lang="cs-CZ" sz="2400" dirty="0"/>
              <a:t>věnečků zhotovených z pálené hmoty se podélně rozkrojí na dvě půlky. </a:t>
            </a:r>
            <a:r>
              <a:rPr lang="cs-CZ" sz="2400" dirty="0" smtClean="0"/>
              <a:t>Na </a:t>
            </a:r>
            <a:r>
              <a:rPr lang="cs-CZ" sz="2400" dirty="0"/>
              <a:t>spodní část korpusu se nastříká žloutkový krém máslový nebo tukový, ochucený rumovým výtažkem. </a:t>
            </a:r>
            <a:endParaRPr lang="cs-CZ" sz="2400" dirty="0" smtClean="0"/>
          </a:p>
          <a:p>
            <a:pPr marL="68580" indent="0">
              <a:buNone/>
            </a:pPr>
            <a:endParaRPr lang="cs-CZ" sz="2400" dirty="0"/>
          </a:p>
        </p:txBody>
      </p:sp>
      <p:pic>
        <p:nvPicPr>
          <p:cNvPr id="7" name="Picture 2" descr="C:\Users\Eva\Desktop\FOTO\PÁLENÁ\10.4 06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4" t="26946" r="20405" b="-3270"/>
          <a:stretch/>
        </p:blipFill>
        <p:spPr bwMode="auto">
          <a:xfrm rot="5400000">
            <a:off x="3461225" y="1587444"/>
            <a:ext cx="3264025" cy="57950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27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352928" cy="1368152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Vaječné věnečky </a:t>
            </a:r>
            <a:br>
              <a:rPr lang="cs-CZ" b="1" dirty="0"/>
            </a:br>
            <a:r>
              <a:rPr lang="cs-CZ" b="1" dirty="0" smtClean="0"/>
              <a:t>výrobní </a:t>
            </a:r>
            <a:r>
              <a:rPr lang="cs-CZ" b="1" dirty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2564904"/>
            <a:ext cx="7772400" cy="2088232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sz="2400" dirty="0" smtClean="0"/>
              <a:t>Povrch </a:t>
            </a:r>
            <a:r>
              <a:rPr lang="cs-CZ" sz="2400" dirty="0"/>
              <a:t>vrchní části korpusu se potře tence marmeládou, omočí se v upravené, nahřáté bílé fondánové polevě a po odkapání a osušení se přiklopí na naplněnou spodní část věnečku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0810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42617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3. </a:t>
            </a:r>
            <a:r>
              <a:rPr lang="cs-CZ" b="1" dirty="0"/>
              <a:t>Vaječné kávové </a:t>
            </a:r>
            <a:r>
              <a:rPr lang="cs-CZ" b="1" dirty="0" smtClean="0"/>
              <a:t>banány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873752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endParaRPr lang="cs-CZ" sz="2400" dirty="0" smtClean="0"/>
          </a:p>
          <a:p>
            <a:pPr marL="68580" indent="0" algn="just">
              <a:buNone/>
            </a:pPr>
            <a:r>
              <a:rPr lang="cs-CZ" sz="2400" dirty="0" smtClean="0"/>
              <a:t>Výrobky </a:t>
            </a:r>
            <a:r>
              <a:rPr lang="cs-CZ" sz="2400" dirty="0"/>
              <a:t>mají rovný </a:t>
            </a:r>
            <a:r>
              <a:rPr lang="cs-CZ" sz="2400" dirty="0" smtClean="0"/>
              <a:t>tvar, se </a:t>
            </a:r>
            <a:r>
              <a:rPr lang="cs-CZ" sz="2400" dirty="0"/>
              <a:t>znatelným </a:t>
            </a:r>
            <a:r>
              <a:rPr lang="cs-CZ" sz="2400" dirty="0" smtClean="0"/>
              <a:t>rýhováním. Na </a:t>
            </a:r>
            <a:r>
              <a:rPr lang="cs-CZ" sz="2400" dirty="0"/>
              <a:t>povrchu </a:t>
            </a:r>
            <a:r>
              <a:rPr lang="cs-CZ" sz="2400" dirty="0" smtClean="0"/>
              <a:t>jsou potažené  </a:t>
            </a:r>
            <a:r>
              <a:rPr lang="cs-CZ" sz="2400" dirty="0"/>
              <a:t>fondánovou </a:t>
            </a:r>
            <a:r>
              <a:rPr lang="cs-CZ" sz="2400" dirty="0" smtClean="0"/>
              <a:t>polevou, </a:t>
            </a:r>
            <a:r>
              <a:rPr lang="cs-CZ" sz="2400" dirty="0"/>
              <a:t>která se obarví na světle hnědou barvu přidáním malého množství </a:t>
            </a:r>
            <a:r>
              <a:rPr lang="cs-CZ" sz="2400" dirty="0" smtClean="0"/>
              <a:t>kuléru.</a:t>
            </a:r>
          </a:p>
          <a:p>
            <a:pPr marL="68580" indent="0" algn="just">
              <a:buNone/>
            </a:pPr>
            <a:endParaRPr lang="cs-CZ" sz="2400" dirty="0" smtClean="0"/>
          </a:p>
          <a:p>
            <a:pPr marL="68580" indent="0" algn="just">
              <a:buNone/>
            </a:pPr>
            <a:r>
              <a:rPr lang="cs-CZ" sz="2400" dirty="0" smtClean="0"/>
              <a:t>Mají </a:t>
            </a:r>
            <a:r>
              <a:rPr lang="cs-CZ" sz="2400" dirty="0"/>
              <a:t>chuť a vůni po kávovém žloutkovém krému, doplněnou pečivovou chutí páleného korpusu a fondánové polevy. </a:t>
            </a:r>
            <a:endParaRPr lang="cs-CZ" sz="2400" dirty="0" smtClean="0"/>
          </a:p>
          <a:p>
            <a:pPr marL="68580" indent="0" algn="just">
              <a:buNone/>
            </a:pPr>
            <a:endParaRPr lang="cs-CZ" sz="2400" dirty="0" smtClean="0"/>
          </a:p>
          <a:p>
            <a:pPr marL="68580" indent="0" algn="just">
              <a:buNone/>
            </a:pPr>
            <a:r>
              <a:rPr lang="cs-CZ" sz="2400" dirty="0" smtClean="0"/>
              <a:t>Jeden </a:t>
            </a:r>
            <a:r>
              <a:rPr lang="cs-CZ" sz="2400" dirty="0"/>
              <a:t>kus má hmotnost 40 g.</a:t>
            </a:r>
            <a:endParaRPr lang="cs-CZ" sz="2400" b="1" dirty="0"/>
          </a:p>
          <a:p>
            <a:pPr marL="6858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402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64096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Vaječné </a:t>
            </a:r>
            <a:r>
              <a:rPr lang="cs-CZ" b="1" dirty="0"/>
              <a:t>kávové banány </a:t>
            </a:r>
            <a:br>
              <a:rPr lang="cs-CZ" b="1" dirty="0"/>
            </a:br>
            <a:r>
              <a:rPr lang="cs-CZ" b="1" dirty="0" smtClean="0"/>
              <a:t>složení,  výrobní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r>
              <a:rPr lang="cs-CZ" sz="2400" dirty="0"/>
              <a:t>pálená hmota – korpus</a:t>
            </a:r>
            <a:endParaRPr lang="cs-CZ" sz="2400" b="1" dirty="0"/>
          </a:p>
          <a:p>
            <a:r>
              <a:rPr lang="cs-CZ" sz="2400" dirty="0"/>
              <a:t>žloutkový máslový krém </a:t>
            </a:r>
            <a:r>
              <a:rPr lang="cs-CZ" sz="2400" dirty="0" smtClean="0"/>
              <a:t>ochucený </a:t>
            </a:r>
            <a:r>
              <a:rPr lang="cs-CZ" sz="2400" dirty="0"/>
              <a:t>kávovou pastou</a:t>
            </a:r>
            <a:endParaRPr lang="cs-CZ" sz="2400" b="1" dirty="0"/>
          </a:p>
          <a:p>
            <a:r>
              <a:rPr lang="cs-CZ" sz="2400" dirty="0"/>
              <a:t>f</a:t>
            </a:r>
            <a:r>
              <a:rPr lang="cs-CZ" sz="2400" smtClean="0"/>
              <a:t>ondánová </a:t>
            </a:r>
            <a:r>
              <a:rPr lang="cs-CZ" sz="2400" dirty="0"/>
              <a:t>poleva </a:t>
            </a:r>
            <a:r>
              <a:rPr lang="cs-CZ" sz="2400" dirty="0" smtClean="0"/>
              <a:t>upravená</a:t>
            </a:r>
            <a:endParaRPr lang="cs-CZ" sz="2400" b="1" dirty="0" smtClean="0"/>
          </a:p>
          <a:p>
            <a:pPr marL="68580" indent="0">
              <a:buNone/>
            </a:pPr>
            <a:r>
              <a:rPr lang="cs-CZ" sz="2400" dirty="0"/>
              <a:t>Vyrábějí se stejným způsobem jako vaječné věnečky, liší se však tvarem a chutí. </a:t>
            </a:r>
          </a:p>
          <a:p>
            <a:endParaRPr lang="cs-CZ" sz="2400" b="1" dirty="0"/>
          </a:p>
        </p:txBody>
      </p:sp>
      <p:pic>
        <p:nvPicPr>
          <p:cNvPr id="6" name="Picture 2" descr="C:\Users\Eva\Desktop\FOTO\PÁLENÁ\dílna 01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2" t="11304" r="3577" b="29710"/>
          <a:stretch/>
        </p:blipFill>
        <p:spPr bwMode="auto">
          <a:xfrm>
            <a:off x="2699792" y="3573016"/>
            <a:ext cx="5932826" cy="24848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55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35292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</a:t>
            </a:r>
            <a:r>
              <a:rPr lang="cs-CZ" b="1" dirty="0"/>
              <a:t> Karamelové </a:t>
            </a:r>
            <a:r>
              <a:rPr lang="cs-CZ" b="1" dirty="0" smtClean="0"/>
              <a:t> větrníky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Hotový karamelový větrník je klenutý, kulovitého tvaru, světle kávové barvy. </a:t>
            </a:r>
          </a:p>
          <a:p>
            <a:r>
              <a:rPr lang="cs-CZ" sz="2400" dirty="0" smtClean="0"/>
              <a:t>Korpus je na řezu křehký, rozkrojený se světlými a hladkými náplněmi, chladivé chuti. </a:t>
            </a:r>
          </a:p>
          <a:p>
            <a:r>
              <a:rPr lang="cs-CZ" sz="2400" dirty="0" smtClean="0"/>
              <a:t>Výrobek je určen pro rychlou spotřebu, musí být vyskladněn ihned po výrobě a prodáván týž den.</a:t>
            </a:r>
          </a:p>
          <a:p>
            <a:r>
              <a:rPr lang="cs-CZ" sz="2400" dirty="0" smtClean="0"/>
              <a:t>Jeden kus má hmotnost 80 g.</a:t>
            </a: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97706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262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Karamelové  větrníky</a:t>
            </a:r>
            <a:br>
              <a:rPr lang="cs-CZ" b="1" dirty="0" smtClean="0"/>
            </a:br>
            <a:r>
              <a:rPr lang="cs-CZ" b="1" dirty="0" smtClean="0"/>
              <a:t>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787208" cy="4341096"/>
          </a:xfrm>
        </p:spPr>
        <p:txBody>
          <a:bodyPr>
            <a:normAutofit/>
          </a:bodyPr>
          <a:lstStyle/>
          <a:p>
            <a:r>
              <a:rPr lang="cs-CZ" sz="2400" dirty="0"/>
              <a:t>pálená hmota – korpus</a:t>
            </a:r>
            <a:endParaRPr lang="cs-CZ" sz="2400" b="1" dirty="0"/>
          </a:p>
          <a:p>
            <a:r>
              <a:rPr lang="cs-CZ" sz="2400" dirty="0"/>
              <a:t>žloutková šlehačka </a:t>
            </a:r>
            <a:endParaRPr lang="cs-CZ" sz="2400" b="1" dirty="0"/>
          </a:p>
          <a:p>
            <a:r>
              <a:rPr lang="cs-CZ" sz="2400" dirty="0"/>
              <a:t>karamelová šlehačka</a:t>
            </a:r>
            <a:endParaRPr lang="cs-CZ" sz="2400" b="1" dirty="0"/>
          </a:p>
          <a:p>
            <a:r>
              <a:rPr lang="cs-CZ" sz="2400" dirty="0"/>
              <a:t>fondánová poleva </a:t>
            </a:r>
            <a:r>
              <a:rPr lang="cs-CZ" sz="2400" dirty="0" smtClean="0"/>
              <a:t>upravená</a:t>
            </a:r>
            <a:endParaRPr lang="cs-CZ" sz="2400" b="1" dirty="0"/>
          </a:p>
        </p:txBody>
      </p:sp>
      <p:pic>
        <p:nvPicPr>
          <p:cNvPr id="6" name="Picture 2" descr="C:\Users\Eva\Desktop\FOTO\PÁLENÁ\já doma 07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92" t="14169" r="23589" b="23682"/>
          <a:stretch/>
        </p:blipFill>
        <p:spPr bwMode="auto">
          <a:xfrm>
            <a:off x="4499991" y="1988840"/>
            <a:ext cx="4032449" cy="34563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088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Karamelové  </a:t>
            </a:r>
            <a:r>
              <a:rPr lang="cs-CZ" b="1" dirty="0"/>
              <a:t>větrníky </a:t>
            </a:r>
            <a:br>
              <a:rPr lang="cs-CZ" b="1" dirty="0"/>
            </a:br>
            <a:r>
              <a:rPr lang="cs-CZ" b="1" dirty="0" smtClean="0"/>
              <a:t>výrobní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/>
              <a:t>Korpusy větrníků zhotovené z pálené hmoty se podélně rozkrojí. </a:t>
            </a:r>
            <a:endParaRPr lang="cs-CZ" sz="2400" dirty="0" smtClean="0"/>
          </a:p>
          <a:p>
            <a:pPr algn="just"/>
            <a:r>
              <a:rPr lang="cs-CZ" sz="2400" dirty="0" smtClean="0"/>
              <a:t>Na </a:t>
            </a:r>
            <a:r>
              <a:rPr lang="cs-CZ" sz="2400" dirty="0"/>
              <a:t>spodní část korpusu se nastříká nejdříve příslušné množství žloutkové šlehačky a na její povrch jako druhá vrstva karamelová </a:t>
            </a:r>
            <a:r>
              <a:rPr lang="cs-CZ" sz="2400" dirty="0" smtClean="0"/>
              <a:t>šlehačka.</a:t>
            </a:r>
          </a:p>
          <a:p>
            <a:pPr algn="just"/>
            <a:r>
              <a:rPr lang="cs-CZ" sz="2400" dirty="0" smtClean="0"/>
              <a:t>Horní </a:t>
            </a:r>
            <a:r>
              <a:rPr lang="cs-CZ" sz="2400" dirty="0"/>
              <a:t>část korpusu se potáhne fondánovou polevou obarvenou kulérem a po odkapání a osušení se přiklopí na povrch karamelové šlehačky.</a:t>
            </a:r>
          </a:p>
        </p:txBody>
      </p:sp>
    </p:spTree>
    <p:extLst>
      <p:ext uri="{BB962C8B-B14F-4D97-AF65-F5344CB8AC3E}">
        <p14:creationId xmlns:p14="http://schemas.microsoft.com/office/powerpoint/2010/main" val="386661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5. Kontrolní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 3" pitchFamily="18" charset="2"/>
              <a:buAutoNum type="arabicPeriod"/>
            </a:pPr>
            <a:r>
              <a:rPr lang="cs-CZ" sz="2400" dirty="0"/>
              <a:t>Charakterizuj vaječné věnečky.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Popiš výrobní postup vaječného věnečku.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Jaké je složení vaječného kávového banánu?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400" dirty="0"/>
              <a:t>Charakterizuj </a:t>
            </a:r>
            <a:r>
              <a:rPr lang="cs-CZ" sz="2400" dirty="0" smtClean="0"/>
              <a:t>karamelové větrníky.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Popiš výrobní postup karamelového větrníku.</a:t>
            </a:r>
          </a:p>
        </p:txBody>
      </p:sp>
    </p:spTree>
    <p:extLst>
      <p:ext uri="{BB962C8B-B14F-4D97-AF65-F5344CB8AC3E}">
        <p14:creationId xmlns:p14="http://schemas.microsoft.com/office/powerpoint/2010/main" val="71133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>
            <a:spLocks noGrp="1"/>
          </p:cNvSpPr>
          <p:nvPr/>
        </p:nvSpPr>
        <p:spPr>
          <a:xfrm>
            <a:off x="323528" y="837463"/>
            <a:ext cx="8244915" cy="11316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  <a:r>
              <a:rPr lang="cs-CZ" b="1" dirty="0" smtClean="0">
                <a:solidFill>
                  <a:schemeClr val="tx1"/>
                </a:solidFill>
              </a:rPr>
              <a:t>. Seznam použité literatury a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6"/>
          <p:cNvSpPr>
            <a:spLocks noGrp="1"/>
          </p:cNvSpPr>
          <p:nvPr/>
        </p:nvSpPr>
        <p:spPr>
          <a:xfrm>
            <a:off x="575557" y="1969100"/>
            <a:ext cx="7992887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BLÁHA</a:t>
            </a:r>
            <a:r>
              <a:rPr lang="cs-CZ" sz="2400" dirty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, L., CONKOVÁ, V., KADLEC, F. </a:t>
            </a:r>
            <a:r>
              <a:rPr lang="cs-CZ" sz="2400" b="1" i="1" dirty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Cukrářská výroba </a:t>
            </a:r>
            <a:r>
              <a:rPr lang="cs-CZ" sz="2400" b="1" i="1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I</a:t>
            </a:r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Praha: Informatorium, 2001. ISBN 80-86073-86-6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PŮLPÁNOVÁ,A. </a:t>
            </a:r>
            <a:r>
              <a:rPr lang="cs-CZ" sz="2400" b="1" i="1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Cukrářská technologie</a:t>
            </a:r>
            <a:r>
              <a:rPr lang="cs-CZ" sz="2400" b="1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Hradec Králové: R plus, 2001. ISBN 80-902492-2-1</a:t>
            </a:r>
            <a:endParaRPr lang="cs-CZ" sz="2400" dirty="0" smtClean="0">
              <a:solidFill>
                <a:schemeClr val="tx1"/>
              </a:solidFill>
              <a:latin typeface="Gill Sans MT" pitchFamily="34" charset="-18"/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 smtClean="0">
                <a:solidFill>
                  <a:schemeClr val="tx1"/>
                </a:solidFill>
                <a:latin typeface="Gill Sans MT" pitchFamily="34" charset="-18"/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 smtClean="0">
                <a:solidFill>
                  <a:schemeClr val="tx1"/>
                </a:solidFill>
                <a:latin typeface="Gill Sans MT" pitchFamily="34" charset="-18"/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400" dirty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Obrázky - </a:t>
            </a:r>
            <a:r>
              <a:rPr lang="cs-CZ" sz="2400" dirty="0" smtClean="0">
                <a:solidFill>
                  <a:schemeClr val="tx1"/>
                </a:solidFill>
                <a:latin typeface="Gill Sans MT" pitchFamily="34" charset="-18"/>
                <a:cs typeface="Times New Roman" pitchFamily="18" charset="0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val="319175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272</TotalTime>
  <Words>629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6" baseType="lpstr">
      <vt:lpstr>Arial Unicode MS</vt:lpstr>
      <vt:lpstr>Arial CE</vt:lpstr>
      <vt:lpstr>Calibri</vt:lpstr>
      <vt:lpstr>Gill Sans MT</vt:lpstr>
      <vt:lpstr>Tahoma</vt:lpstr>
      <vt:lpstr>Times New Roman</vt:lpstr>
      <vt:lpstr>Trebuchet MS</vt:lpstr>
      <vt:lpstr>Wingdings</vt:lpstr>
      <vt:lpstr>Wingdings 2</vt:lpstr>
      <vt:lpstr>Wingdings 3</vt:lpstr>
      <vt:lpstr>Urban Pop</vt:lpstr>
      <vt:lpstr>Prezentace aplikace PowerPoint</vt:lpstr>
      <vt:lpstr>7.  Výrobky z pálené hmoty</vt:lpstr>
      <vt:lpstr>osnova</vt:lpstr>
      <vt:lpstr>1. Sortiment výrobků z pálené hmoty </vt:lpstr>
      <vt:lpstr>2.Vaječné  věnečky charakteristika</vt:lpstr>
      <vt:lpstr>Vaječné věnečky složení</vt:lpstr>
      <vt:lpstr>Vaječné věnečky výrobní postup</vt:lpstr>
      <vt:lpstr>Vaječné věnečky  výrobní postup</vt:lpstr>
      <vt:lpstr>3. Vaječné kávové banány charakteristika</vt:lpstr>
      <vt:lpstr>Vaječné kávové banány  složení,  výrobní postup</vt:lpstr>
      <vt:lpstr>4. Karamelové  větrníky charakteristika</vt:lpstr>
      <vt:lpstr>Karamelové  větrníky složení</vt:lpstr>
      <vt:lpstr>Karamelové  větrníky  výrobní postup</vt:lpstr>
      <vt:lpstr>5. Kontrolní otázky</vt:lpstr>
      <vt:lpstr>Prezentace aplikace PowerPoint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7. Výrobky z pálené hmoty</dc:title>
  <dc:creator>Eva</dc:creator>
  <cp:lastModifiedBy>Zdeněk Laski</cp:lastModifiedBy>
  <cp:revision>29</cp:revision>
  <dcterms:created xsi:type="dcterms:W3CDTF">2013-04-02T17:18:23Z</dcterms:created>
  <dcterms:modified xsi:type="dcterms:W3CDTF">2014-06-04T16:54:35Z</dcterms:modified>
</cp:coreProperties>
</file>